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9" r:id="rId4"/>
    <p:sldId id="261" r:id="rId5"/>
    <p:sldId id="259" r:id="rId6"/>
    <p:sldId id="260" r:id="rId7"/>
    <p:sldId id="262" r:id="rId8"/>
    <p:sldId id="263" r:id="rId9"/>
    <p:sldId id="268" r:id="rId10"/>
    <p:sldId id="274" r:id="rId11"/>
    <p:sldId id="273" r:id="rId12"/>
    <p:sldId id="272" r:id="rId13"/>
    <p:sldId id="275" r:id="rId14"/>
    <p:sldId id="264" r:id="rId15"/>
    <p:sldId id="265" r:id="rId16"/>
    <p:sldId id="266" r:id="rId17"/>
    <p:sldId id="267" r:id="rId18"/>
    <p:sldId id="27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8" d="100"/>
          <a:sy n="68" d="100"/>
        </p:scale>
        <p:origin x="81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a:t>Quantity of Seed Distributed during seed fairs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2.7341203234890206E-2"/>
          <c:y val="2.345865083343715E-2"/>
          <c:w val="0.95837465175366932"/>
          <c:h val="0.78537944661863024"/>
        </c:manualLayout>
      </c:layout>
      <c:barChart>
        <c:barDir val="col"/>
        <c:grouping val="clustered"/>
        <c:varyColors val="0"/>
        <c:ser>
          <c:idx val="0"/>
          <c:order val="0"/>
          <c:tx>
            <c:strRef>
              <c:f>Sheet1!$H$3</c:f>
              <c:strCache>
                <c:ptCount val="1"/>
                <c:pt idx="0">
                  <c:v>Planned in tons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Sheet1!$G$4:$G$8</c:f>
              <c:strCache>
                <c:ptCount val="5"/>
                <c:pt idx="0">
                  <c:v>Soya (Makwacha)</c:v>
                </c:pt>
                <c:pt idx="1">
                  <c:v>Soya (Tikolore)</c:v>
                </c:pt>
                <c:pt idx="2">
                  <c:v>Soya (Serenade)</c:v>
                </c:pt>
                <c:pt idx="3">
                  <c:v>Groundnuts (CG7)</c:v>
                </c:pt>
                <c:pt idx="4">
                  <c:v>Pigeon peas (Mwaiwathualimi)</c:v>
                </c:pt>
              </c:strCache>
            </c:strRef>
          </c:cat>
          <c:val>
            <c:numRef>
              <c:f>Sheet1!$H$4:$H$8</c:f>
              <c:numCache>
                <c:formatCode>General</c:formatCode>
                <c:ptCount val="5"/>
                <c:pt idx="0">
                  <c:v>30</c:v>
                </c:pt>
                <c:pt idx="1">
                  <c:v>14</c:v>
                </c:pt>
                <c:pt idx="2">
                  <c:v>10</c:v>
                </c:pt>
                <c:pt idx="3">
                  <c:v>72</c:v>
                </c:pt>
                <c:pt idx="4">
                  <c:v>72</c:v>
                </c:pt>
              </c:numCache>
            </c:numRef>
          </c:val>
          <c:extLst>
            <c:ext xmlns:c16="http://schemas.microsoft.com/office/drawing/2014/chart" uri="{C3380CC4-5D6E-409C-BE32-E72D297353CC}">
              <c16:uniqueId val="{00000000-F08D-4F6C-9315-B409CD04C15D}"/>
            </c:ext>
          </c:extLst>
        </c:ser>
        <c:ser>
          <c:idx val="1"/>
          <c:order val="1"/>
          <c:tx>
            <c:strRef>
              <c:f>Sheet1!$I$3</c:f>
              <c:strCache>
                <c:ptCount val="1"/>
                <c:pt idx="0">
                  <c:v>Achieved (tons)</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Sheet1!$G$4:$G$8</c:f>
              <c:strCache>
                <c:ptCount val="5"/>
                <c:pt idx="0">
                  <c:v>Soya (Makwacha)</c:v>
                </c:pt>
                <c:pt idx="1">
                  <c:v>Soya (Tikolore)</c:v>
                </c:pt>
                <c:pt idx="2">
                  <c:v>Soya (Serenade)</c:v>
                </c:pt>
                <c:pt idx="3">
                  <c:v>Groundnuts (CG7)</c:v>
                </c:pt>
                <c:pt idx="4">
                  <c:v>Pigeon peas (Mwaiwathualimi)</c:v>
                </c:pt>
              </c:strCache>
            </c:strRef>
          </c:cat>
          <c:val>
            <c:numRef>
              <c:f>Sheet1!$I$4:$I$8</c:f>
              <c:numCache>
                <c:formatCode>General</c:formatCode>
                <c:ptCount val="5"/>
                <c:pt idx="0">
                  <c:v>30</c:v>
                </c:pt>
                <c:pt idx="1">
                  <c:v>13.2</c:v>
                </c:pt>
                <c:pt idx="2">
                  <c:v>9.2899999999999991</c:v>
                </c:pt>
                <c:pt idx="3">
                  <c:v>71.599999999999994</c:v>
                </c:pt>
                <c:pt idx="4">
                  <c:v>69.7</c:v>
                </c:pt>
              </c:numCache>
            </c:numRef>
          </c:val>
          <c:extLst>
            <c:ext xmlns:c16="http://schemas.microsoft.com/office/drawing/2014/chart" uri="{C3380CC4-5D6E-409C-BE32-E72D297353CC}">
              <c16:uniqueId val="{00000001-F08D-4F6C-9315-B409CD04C15D}"/>
            </c:ext>
          </c:extLst>
        </c:ser>
        <c:dLbls>
          <c:showLegendKey val="0"/>
          <c:showVal val="0"/>
          <c:showCatName val="0"/>
          <c:showSerName val="0"/>
          <c:showPercent val="0"/>
          <c:showBubbleSize val="0"/>
        </c:dLbls>
        <c:gapWidth val="219"/>
        <c:overlap val="-27"/>
        <c:axId val="194869040"/>
        <c:axId val="249811096"/>
      </c:barChart>
      <c:catAx>
        <c:axId val="1948690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49811096"/>
        <c:crosses val="autoZero"/>
        <c:auto val="1"/>
        <c:lblAlgn val="ctr"/>
        <c:lblOffset val="100"/>
        <c:noMultiLvlLbl val="0"/>
      </c:catAx>
      <c:valAx>
        <c:axId val="2498110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48690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Average Quantities Harvested</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Sheet1!$E$43:$E$44</c:f>
              <c:strCache>
                <c:ptCount val="2"/>
                <c:pt idx="0">
                  <c:v>Average Quantity Harvested</c:v>
                </c:pt>
                <c:pt idx="1">
                  <c:v>Groundnuts</c:v>
                </c:pt>
              </c:strCache>
            </c:strRef>
          </c:tx>
          <c:spPr>
            <a:solidFill>
              <a:schemeClr val="accent1"/>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Sheet1!$D$45:$D$48</c:f>
              <c:strCache>
                <c:ptCount val="4"/>
                <c:pt idx="0">
                  <c:v>Balaka</c:v>
                </c:pt>
                <c:pt idx="1">
                  <c:v>Machinga</c:v>
                </c:pt>
                <c:pt idx="2">
                  <c:v>Mangochi</c:v>
                </c:pt>
                <c:pt idx="3">
                  <c:v>Overal Average</c:v>
                </c:pt>
              </c:strCache>
            </c:strRef>
          </c:cat>
          <c:val>
            <c:numRef>
              <c:f>Sheet1!$E$45:$E$48</c:f>
              <c:numCache>
                <c:formatCode>General</c:formatCode>
                <c:ptCount val="4"/>
                <c:pt idx="0">
                  <c:v>43.78</c:v>
                </c:pt>
                <c:pt idx="1">
                  <c:v>106.4</c:v>
                </c:pt>
                <c:pt idx="2">
                  <c:v>57.78</c:v>
                </c:pt>
                <c:pt idx="3">
                  <c:v>69.320000000000007</c:v>
                </c:pt>
              </c:numCache>
            </c:numRef>
          </c:val>
          <c:extLst>
            <c:ext xmlns:c16="http://schemas.microsoft.com/office/drawing/2014/chart" uri="{C3380CC4-5D6E-409C-BE32-E72D297353CC}">
              <c16:uniqueId val="{00000000-E442-4EB3-B627-A0D5E052AA46}"/>
            </c:ext>
          </c:extLst>
        </c:ser>
        <c:ser>
          <c:idx val="1"/>
          <c:order val="1"/>
          <c:tx>
            <c:strRef>
              <c:f>Sheet1!$F$43:$F$44</c:f>
              <c:strCache>
                <c:ptCount val="2"/>
                <c:pt idx="0">
                  <c:v>Average Quantity Harvested</c:v>
                </c:pt>
                <c:pt idx="1">
                  <c:v>Soya beans</c:v>
                </c:pt>
              </c:strCache>
            </c:strRef>
          </c:tx>
          <c:spPr>
            <a:solidFill>
              <a:schemeClr val="accent2"/>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Sheet1!$D$45:$D$48</c:f>
              <c:strCache>
                <c:ptCount val="4"/>
                <c:pt idx="0">
                  <c:v>Balaka</c:v>
                </c:pt>
                <c:pt idx="1">
                  <c:v>Machinga</c:v>
                </c:pt>
                <c:pt idx="2">
                  <c:v>Mangochi</c:v>
                </c:pt>
                <c:pt idx="3">
                  <c:v>Overal Average</c:v>
                </c:pt>
              </c:strCache>
            </c:strRef>
          </c:cat>
          <c:val>
            <c:numRef>
              <c:f>Sheet1!$F$45:$F$48</c:f>
              <c:numCache>
                <c:formatCode>General</c:formatCode>
                <c:ptCount val="4"/>
                <c:pt idx="0">
                  <c:v>7.01</c:v>
                </c:pt>
                <c:pt idx="1">
                  <c:v>29.74</c:v>
                </c:pt>
                <c:pt idx="2">
                  <c:v>36.9</c:v>
                </c:pt>
                <c:pt idx="3">
                  <c:v>24.55</c:v>
                </c:pt>
              </c:numCache>
            </c:numRef>
          </c:val>
          <c:extLst>
            <c:ext xmlns:c16="http://schemas.microsoft.com/office/drawing/2014/chart" uri="{C3380CC4-5D6E-409C-BE32-E72D297353CC}">
              <c16:uniqueId val="{00000001-E442-4EB3-B627-A0D5E052AA46}"/>
            </c:ext>
          </c:extLst>
        </c:ser>
        <c:ser>
          <c:idx val="2"/>
          <c:order val="2"/>
          <c:tx>
            <c:strRef>
              <c:f>Sheet1!$G$43:$G$44</c:f>
              <c:strCache>
                <c:ptCount val="2"/>
                <c:pt idx="0">
                  <c:v>Average Quantity Harvested</c:v>
                </c:pt>
                <c:pt idx="1">
                  <c:v>PP</c:v>
                </c:pt>
              </c:strCache>
            </c:strRef>
          </c:tx>
          <c:spPr>
            <a:solidFill>
              <a:schemeClr val="accent3"/>
            </a:solidFill>
            <a:ln>
              <a:noFill/>
            </a:ln>
            <a:effectLst/>
            <a:sp3d/>
          </c:spPr>
          <c:invertIfNegative val="0"/>
          <c:cat>
            <c:strRef>
              <c:f>Sheet1!$D$45:$D$48</c:f>
              <c:strCache>
                <c:ptCount val="4"/>
                <c:pt idx="0">
                  <c:v>Balaka</c:v>
                </c:pt>
                <c:pt idx="1">
                  <c:v>Machinga</c:v>
                </c:pt>
                <c:pt idx="2">
                  <c:v>Mangochi</c:v>
                </c:pt>
                <c:pt idx="3">
                  <c:v>Overal Average</c:v>
                </c:pt>
              </c:strCache>
            </c:strRef>
          </c:cat>
          <c:val>
            <c:numRef>
              <c:f>Sheet1!$G$45:$G$48</c:f>
              <c:numCache>
                <c:formatCode>General</c:formatCode>
                <c:ptCount val="4"/>
                <c:pt idx="0">
                  <c:v>0</c:v>
                </c:pt>
                <c:pt idx="1">
                  <c:v>0</c:v>
                </c:pt>
                <c:pt idx="2">
                  <c:v>0</c:v>
                </c:pt>
                <c:pt idx="3">
                  <c:v>0</c:v>
                </c:pt>
              </c:numCache>
            </c:numRef>
          </c:val>
          <c:extLst>
            <c:ext xmlns:c16="http://schemas.microsoft.com/office/drawing/2014/chart" uri="{C3380CC4-5D6E-409C-BE32-E72D297353CC}">
              <c16:uniqueId val="{00000002-E442-4EB3-B627-A0D5E052AA46}"/>
            </c:ext>
          </c:extLst>
        </c:ser>
        <c:dLbls>
          <c:showLegendKey val="0"/>
          <c:showVal val="0"/>
          <c:showCatName val="0"/>
          <c:showSerName val="0"/>
          <c:showPercent val="0"/>
          <c:showBubbleSize val="0"/>
        </c:dLbls>
        <c:gapWidth val="150"/>
        <c:shape val="box"/>
        <c:axId val="535322640"/>
        <c:axId val="328881648"/>
        <c:axId val="0"/>
      </c:bar3DChart>
      <c:catAx>
        <c:axId val="53532264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328881648"/>
        <c:crosses val="autoZero"/>
        <c:auto val="1"/>
        <c:lblAlgn val="ctr"/>
        <c:lblOffset val="100"/>
        <c:noMultiLvlLbl val="0"/>
      </c:catAx>
      <c:valAx>
        <c:axId val="3288816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353226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9DF6610-3E0C-424A-AC14-CA45BC7A5E28}" type="datetimeFigureOut">
              <a:rPr lang="en-US" smtClean="0"/>
              <a:t>6/29/2017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D02523-8BCB-463C-A93A-84C6B5D6E8AF}" type="slidenum">
              <a:rPr lang="en-US" smtClean="0"/>
              <a:t>‹#›</a:t>
            </a:fld>
            <a:endParaRPr lang="en-US"/>
          </a:p>
        </p:txBody>
      </p:sp>
    </p:spTree>
    <p:extLst>
      <p:ext uri="{BB962C8B-B14F-4D97-AF65-F5344CB8AC3E}">
        <p14:creationId xmlns:p14="http://schemas.microsoft.com/office/powerpoint/2010/main" val="4292815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9DF6610-3E0C-424A-AC14-CA45BC7A5E28}" type="datetimeFigureOut">
              <a:rPr lang="en-US" smtClean="0"/>
              <a:t>6/29/2017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D02523-8BCB-463C-A93A-84C6B5D6E8AF}" type="slidenum">
              <a:rPr lang="en-US" smtClean="0"/>
              <a:t>‹#›</a:t>
            </a:fld>
            <a:endParaRPr lang="en-US"/>
          </a:p>
        </p:txBody>
      </p:sp>
    </p:spTree>
    <p:extLst>
      <p:ext uri="{BB962C8B-B14F-4D97-AF65-F5344CB8AC3E}">
        <p14:creationId xmlns:p14="http://schemas.microsoft.com/office/powerpoint/2010/main" val="14039052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9DF6610-3E0C-424A-AC14-CA45BC7A5E28}" type="datetimeFigureOut">
              <a:rPr lang="en-US" smtClean="0"/>
              <a:t>6/29/2017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D02523-8BCB-463C-A93A-84C6B5D6E8AF}" type="slidenum">
              <a:rPr lang="en-US" smtClean="0"/>
              <a:t>‹#›</a:t>
            </a:fld>
            <a:endParaRPr lang="en-US"/>
          </a:p>
        </p:txBody>
      </p:sp>
    </p:spTree>
    <p:extLst>
      <p:ext uri="{BB962C8B-B14F-4D97-AF65-F5344CB8AC3E}">
        <p14:creationId xmlns:p14="http://schemas.microsoft.com/office/powerpoint/2010/main" val="1932180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9DF6610-3E0C-424A-AC14-CA45BC7A5E28}" type="datetimeFigureOut">
              <a:rPr lang="en-US" smtClean="0"/>
              <a:t>6/29/2017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D02523-8BCB-463C-A93A-84C6B5D6E8AF}" type="slidenum">
              <a:rPr lang="en-US" smtClean="0"/>
              <a:t>‹#›</a:t>
            </a:fld>
            <a:endParaRPr lang="en-US"/>
          </a:p>
        </p:txBody>
      </p:sp>
    </p:spTree>
    <p:extLst>
      <p:ext uri="{BB962C8B-B14F-4D97-AF65-F5344CB8AC3E}">
        <p14:creationId xmlns:p14="http://schemas.microsoft.com/office/powerpoint/2010/main" val="1948980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9DF6610-3E0C-424A-AC14-CA45BC7A5E28}" type="datetimeFigureOut">
              <a:rPr lang="en-US" smtClean="0"/>
              <a:t>6/29/2017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D02523-8BCB-463C-A93A-84C6B5D6E8AF}" type="slidenum">
              <a:rPr lang="en-US" smtClean="0"/>
              <a:t>‹#›</a:t>
            </a:fld>
            <a:endParaRPr lang="en-US"/>
          </a:p>
        </p:txBody>
      </p:sp>
    </p:spTree>
    <p:extLst>
      <p:ext uri="{BB962C8B-B14F-4D97-AF65-F5344CB8AC3E}">
        <p14:creationId xmlns:p14="http://schemas.microsoft.com/office/powerpoint/2010/main" val="40663241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9DF6610-3E0C-424A-AC14-CA45BC7A5E28}" type="datetimeFigureOut">
              <a:rPr lang="en-US" smtClean="0"/>
              <a:t>6/29/2017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D02523-8BCB-463C-A93A-84C6B5D6E8AF}" type="slidenum">
              <a:rPr lang="en-US" smtClean="0"/>
              <a:t>‹#›</a:t>
            </a:fld>
            <a:endParaRPr lang="en-US"/>
          </a:p>
        </p:txBody>
      </p:sp>
    </p:spTree>
    <p:extLst>
      <p:ext uri="{BB962C8B-B14F-4D97-AF65-F5344CB8AC3E}">
        <p14:creationId xmlns:p14="http://schemas.microsoft.com/office/powerpoint/2010/main" val="2532406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9DF6610-3E0C-424A-AC14-CA45BC7A5E28}" type="datetimeFigureOut">
              <a:rPr lang="en-US" smtClean="0"/>
              <a:t>6/29/2017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D02523-8BCB-463C-A93A-84C6B5D6E8AF}" type="slidenum">
              <a:rPr lang="en-US" smtClean="0"/>
              <a:t>‹#›</a:t>
            </a:fld>
            <a:endParaRPr lang="en-US"/>
          </a:p>
        </p:txBody>
      </p:sp>
    </p:spTree>
    <p:extLst>
      <p:ext uri="{BB962C8B-B14F-4D97-AF65-F5344CB8AC3E}">
        <p14:creationId xmlns:p14="http://schemas.microsoft.com/office/powerpoint/2010/main" val="15477490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9DF6610-3E0C-424A-AC14-CA45BC7A5E28}" type="datetimeFigureOut">
              <a:rPr lang="en-US" smtClean="0"/>
              <a:t>6/29/2017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D02523-8BCB-463C-A93A-84C6B5D6E8AF}" type="slidenum">
              <a:rPr lang="en-US" smtClean="0"/>
              <a:t>‹#›</a:t>
            </a:fld>
            <a:endParaRPr lang="en-US"/>
          </a:p>
        </p:txBody>
      </p:sp>
    </p:spTree>
    <p:extLst>
      <p:ext uri="{BB962C8B-B14F-4D97-AF65-F5344CB8AC3E}">
        <p14:creationId xmlns:p14="http://schemas.microsoft.com/office/powerpoint/2010/main" val="4270544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DF6610-3E0C-424A-AC14-CA45BC7A5E28}" type="datetimeFigureOut">
              <a:rPr lang="en-US" smtClean="0"/>
              <a:t>6/29/2017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D02523-8BCB-463C-A93A-84C6B5D6E8AF}" type="slidenum">
              <a:rPr lang="en-US" smtClean="0"/>
              <a:t>‹#›</a:t>
            </a:fld>
            <a:endParaRPr lang="en-US"/>
          </a:p>
        </p:txBody>
      </p:sp>
    </p:spTree>
    <p:extLst>
      <p:ext uri="{BB962C8B-B14F-4D97-AF65-F5344CB8AC3E}">
        <p14:creationId xmlns:p14="http://schemas.microsoft.com/office/powerpoint/2010/main" val="3144342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DF6610-3E0C-424A-AC14-CA45BC7A5E28}" type="datetimeFigureOut">
              <a:rPr lang="en-US" smtClean="0"/>
              <a:t>6/29/2017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D02523-8BCB-463C-A93A-84C6B5D6E8AF}" type="slidenum">
              <a:rPr lang="en-US" smtClean="0"/>
              <a:t>‹#›</a:t>
            </a:fld>
            <a:endParaRPr lang="en-US"/>
          </a:p>
        </p:txBody>
      </p:sp>
    </p:spTree>
    <p:extLst>
      <p:ext uri="{BB962C8B-B14F-4D97-AF65-F5344CB8AC3E}">
        <p14:creationId xmlns:p14="http://schemas.microsoft.com/office/powerpoint/2010/main" val="2720268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DF6610-3E0C-424A-AC14-CA45BC7A5E28}" type="datetimeFigureOut">
              <a:rPr lang="en-US" smtClean="0"/>
              <a:t>6/29/2017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D02523-8BCB-463C-A93A-84C6B5D6E8AF}" type="slidenum">
              <a:rPr lang="en-US" smtClean="0"/>
              <a:t>‹#›</a:t>
            </a:fld>
            <a:endParaRPr lang="en-US"/>
          </a:p>
        </p:txBody>
      </p:sp>
    </p:spTree>
    <p:extLst>
      <p:ext uri="{BB962C8B-B14F-4D97-AF65-F5344CB8AC3E}">
        <p14:creationId xmlns:p14="http://schemas.microsoft.com/office/powerpoint/2010/main" val="40291737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DF6610-3E0C-424A-AC14-CA45BC7A5E28}" type="datetimeFigureOut">
              <a:rPr lang="en-US" smtClean="0"/>
              <a:t>6/29/2017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D02523-8BCB-463C-A93A-84C6B5D6E8AF}" type="slidenum">
              <a:rPr lang="en-US" smtClean="0"/>
              <a:t>‹#›</a:t>
            </a:fld>
            <a:endParaRPr lang="en-US"/>
          </a:p>
        </p:txBody>
      </p:sp>
    </p:spTree>
    <p:extLst>
      <p:ext uri="{BB962C8B-B14F-4D97-AF65-F5344CB8AC3E}">
        <p14:creationId xmlns:p14="http://schemas.microsoft.com/office/powerpoint/2010/main" val="18460660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emf"/><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222695"/>
            <a:ext cx="9144000" cy="1350500"/>
          </a:xfrm>
        </p:spPr>
        <p:txBody>
          <a:bodyPr>
            <a:normAutofit fontScale="90000"/>
          </a:bodyPr>
          <a:lstStyle/>
          <a:p>
            <a:r>
              <a:rPr lang="en-US" dirty="0">
                <a:latin typeface="Aharoni" panose="02010803020104030203" pitchFamily="2" charset="-79"/>
                <a:cs typeface="Aharoni" panose="02010803020104030203" pitchFamily="2" charset="-79"/>
              </a:rPr>
              <a:t>INVC Bridging Activity</a:t>
            </a:r>
            <a:br>
              <a:rPr lang="en-US" dirty="0"/>
            </a:br>
            <a:endParaRPr lang="en-US" dirty="0">
              <a:latin typeface="Aharoni" panose="02010803020104030203" pitchFamily="2" charset="-79"/>
              <a:cs typeface="Aharoni" panose="02010803020104030203" pitchFamily="2" charset="-79"/>
            </a:endParaRPr>
          </a:p>
        </p:txBody>
      </p:sp>
      <p:pic>
        <p:nvPicPr>
          <p:cNvPr id="4" name="Picture 3"/>
          <p:cNvPicPr>
            <a:picLocks noChangeAspect="1"/>
          </p:cNvPicPr>
          <p:nvPr/>
        </p:nvPicPr>
        <p:blipFill>
          <a:blip r:embed="rId2"/>
          <a:stretch>
            <a:fillRect/>
          </a:stretch>
        </p:blipFill>
        <p:spPr>
          <a:xfrm>
            <a:off x="8670386" y="5349875"/>
            <a:ext cx="2411948" cy="1181250"/>
          </a:xfrm>
          <a:prstGeom prst="rect">
            <a:avLst/>
          </a:prstGeom>
        </p:spPr>
      </p:pic>
      <p:pic>
        <p:nvPicPr>
          <p:cNvPr id="5" name="Picture 4"/>
          <p:cNvPicPr>
            <a:picLocks noChangeAspect="1"/>
          </p:cNvPicPr>
          <p:nvPr/>
        </p:nvPicPr>
        <p:blipFill>
          <a:blip r:embed="rId3"/>
          <a:stretch>
            <a:fillRect/>
          </a:stretch>
        </p:blipFill>
        <p:spPr>
          <a:xfrm>
            <a:off x="5061010" y="5473625"/>
            <a:ext cx="2369781" cy="990000"/>
          </a:xfrm>
          <a:prstGeom prst="rect">
            <a:avLst/>
          </a:prstGeom>
        </p:spPr>
      </p:pic>
      <p:pic>
        <p:nvPicPr>
          <p:cNvPr id="6" name="Picture 5"/>
          <p:cNvPicPr>
            <a:picLocks noChangeAspect="1"/>
          </p:cNvPicPr>
          <p:nvPr/>
        </p:nvPicPr>
        <p:blipFill>
          <a:blip r:embed="rId4"/>
          <a:stretch>
            <a:fillRect/>
          </a:stretch>
        </p:blipFill>
        <p:spPr>
          <a:xfrm>
            <a:off x="4417255" y="384451"/>
            <a:ext cx="3390314" cy="1260000"/>
          </a:xfrm>
          <a:prstGeom prst="rect">
            <a:avLst/>
          </a:prstGeom>
        </p:spPr>
      </p:pic>
      <p:pic>
        <p:nvPicPr>
          <p:cNvPr id="7" name="Picture 6"/>
          <p:cNvPicPr>
            <a:picLocks noChangeAspect="1"/>
          </p:cNvPicPr>
          <p:nvPr/>
        </p:nvPicPr>
        <p:blipFill>
          <a:blip r:embed="rId5"/>
          <a:stretch>
            <a:fillRect/>
          </a:stretch>
        </p:blipFill>
        <p:spPr>
          <a:xfrm>
            <a:off x="726364" y="5406125"/>
            <a:ext cx="3095052" cy="1125000"/>
          </a:xfrm>
          <a:prstGeom prst="rect">
            <a:avLst/>
          </a:prstGeom>
        </p:spPr>
      </p:pic>
      <p:sp>
        <p:nvSpPr>
          <p:cNvPr id="8" name="Subtitle 7"/>
          <p:cNvSpPr>
            <a:spLocks noGrp="1"/>
          </p:cNvSpPr>
          <p:nvPr>
            <p:ph type="subTitle" idx="1"/>
          </p:nvPr>
        </p:nvSpPr>
        <p:spPr>
          <a:xfrm>
            <a:off x="1524000" y="3728647"/>
            <a:ext cx="9144000" cy="549401"/>
          </a:xfrm>
        </p:spPr>
        <p:txBody>
          <a:bodyPr/>
          <a:lstStyle/>
          <a:p>
            <a:r>
              <a:rPr lang="en-US" dirty="0"/>
              <a:t>Report for the Annual Review and Planning Meeting</a:t>
            </a:r>
          </a:p>
        </p:txBody>
      </p:sp>
    </p:spTree>
    <p:extLst>
      <p:ext uri="{BB962C8B-B14F-4D97-AF65-F5344CB8AC3E}">
        <p14:creationId xmlns:p14="http://schemas.microsoft.com/office/powerpoint/2010/main" val="2963581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Monitoring germination, crop development and marketing Continued…</a:t>
            </a:r>
          </a:p>
        </p:txBody>
      </p:sp>
      <p:sp>
        <p:nvSpPr>
          <p:cNvPr id="3" name="Content Placeholder 2"/>
          <p:cNvSpPr>
            <a:spLocks noGrp="1"/>
          </p:cNvSpPr>
          <p:nvPr>
            <p:ph idx="1"/>
          </p:nvPr>
        </p:nvSpPr>
        <p:spPr>
          <a:xfrm>
            <a:off x="1007012" y="1558339"/>
            <a:ext cx="10515600" cy="4351338"/>
          </a:xfrm>
        </p:spPr>
        <p:txBody>
          <a:bodyPr/>
          <a:lstStyle/>
          <a:p>
            <a:r>
              <a:rPr lang="en-US" dirty="0"/>
              <a:t>Recent survey results</a:t>
            </a:r>
          </a:p>
          <a:p>
            <a:pPr lvl="1">
              <a:buFont typeface="Wingdings" panose="05000000000000000000" pitchFamily="2" charset="2"/>
              <a:buChar char="v"/>
            </a:pPr>
            <a:r>
              <a:rPr lang="en-US" dirty="0"/>
              <a:t>Average Amount of seed planted per beneficiary per seed type</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882888823"/>
              </p:ext>
            </p:extLst>
          </p:nvPr>
        </p:nvGraphicFramePr>
        <p:xfrm>
          <a:off x="1519310" y="2405573"/>
          <a:ext cx="7104184" cy="3362180"/>
        </p:xfrm>
        <a:graphic>
          <a:graphicData uri="http://schemas.openxmlformats.org/drawingml/2006/table">
            <a:tbl>
              <a:tblPr/>
              <a:tblGrid>
                <a:gridCol w="1776046">
                  <a:extLst>
                    <a:ext uri="{9D8B030D-6E8A-4147-A177-3AD203B41FA5}">
                      <a16:colId xmlns:a16="http://schemas.microsoft.com/office/drawing/2014/main" val="3841883211"/>
                    </a:ext>
                  </a:extLst>
                </a:gridCol>
                <a:gridCol w="1776046">
                  <a:extLst>
                    <a:ext uri="{9D8B030D-6E8A-4147-A177-3AD203B41FA5}">
                      <a16:colId xmlns:a16="http://schemas.microsoft.com/office/drawing/2014/main" val="3629242494"/>
                    </a:ext>
                  </a:extLst>
                </a:gridCol>
                <a:gridCol w="1776046">
                  <a:extLst>
                    <a:ext uri="{9D8B030D-6E8A-4147-A177-3AD203B41FA5}">
                      <a16:colId xmlns:a16="http://schemas.microsoft.com/office/drawing/2014/main" val="2595485432"/>
                    </a:ext>
                  </a:extLst>
                </a:gridCol>
                <a:gridCol w="1776046">
                  <a:extLst>
                    <a:ext uri="{9D8B030D-6E8A-4147-A177-3AD203B41FA5}">
                      <a16:colId xmlns:a16="http://schemas.microsoft.com/office/drawing/2014/main" val="3879964119"/>
                    </a:ext>
                  </a:extLst>
                </a:gridCol>
              </a:tblGrid>
              <a:tr h="441231">
                <a:tc rowSpan="2">
                  <a:txBody>
                    <a:bodyPr/>
                    <a:lstStyle/>
                    <a:p>
                      <a:pPr algn="ctr" fontAlgn="b"/>
                      <a:r>
                        <a:rPr lang="en-US" sz="1800" b="1" i="0" u="none" strike="noStrike" dirty="0">
                          <a:solidFill>
                            <a:srgbClr val="000000"/>
                          </a:solidFill>
                          <a:effectLst/>
                          <a:latin typeface="Calibri" panose="020F0502020204030204" pitchFamily="34" charset="0"/>
                        </a:rPr>
                        <a:t>District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b"/>
                      <a:r>
                        <a:rPr lang="en-US" sz="2000" b="1" i="0" u="none" strike="noStrike" dirty="0">
                          <a:solidFill>
                            <a:srgbClr val="000000"/>
                          </a:solidFill>
                          <a:effectLst/>
                          <a:latin typeface="Calibri" panose="020F0502020204030204" pitchFamily="34" charset="0"/>
                        </a:rPr>
                        <a:t>Average Quantity of seed Planted per beneficiary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72903242"/>
                  </a:ext>
                </a:extLst>
              </a:tr>
              <a:tr h="798628">
                <a:tc vMerge="1">
                  <a:txBody>
                    <a:bodyPr/>
                    <a:lstStyle/>
                    <a:p>
                      <a:endParaRPr lang="en-US"/>
                    </a:p>
                  </a:txBody>
                  <a:tcPr/>
                </a:tc>
                <a:tc>
                  <a:txBody>
                    <a:bodyPr/>
                    <a:lstStyle/>
                    <a:p>
                      <a:pPr algn="l" fontAlgn="b"/>
                      <a:r>
                        <a:rPr lang="en-US" sz="1800" b="0" i="0" u="none" strike="noStrike" dirty="0">
                          <a:solidFill>
                            <a:srgbClr val="000000"/>
                          </a:solidFill>
                          <a:effectLst/>
                          <a:latin typeface="Calibri" panose="020F0502020204030204" pitchFamily="34" charset="0"/>
                        </a:rPr>
                        <a:t>Groundnuts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a:solidFill>
                            <a:srgbClr val="000000"/>
                          </a:solidFill>
                          <a:effectLst/>
                          <a:latin typeface="Calibri" panose="020F0502020204030204" pitchFamily="34" charset="0"/>
                        </a:rPr>
                        <a:t>Soya beans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PP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092657"/>
                  </a:ext>
                </a:extLst>
              </a:tr>
              <a:tr h="441231">
                <a:tc>
                  <a:txBody>
                    <a:bodyPr/>
                    <a:lstStyle/>
                    <a:p>
                      <a:pPr algn="l" fontAlgn="b"/>
                      <a:r>
                        <a:rPr lang="en-US" sz="1800" b="0" i="0" u="none" strike="noStrike">
                          <a:solidFill>
                            <a:srgbClr val="000000"/>
                          </a:solidFill>
                          <a:effectLst/>
                          <a:latin typeface="Calibri" panose="020F0502020204030204" pitchFamily="34" charset="0"/>
                        </a:rPr>
                        <a:t>Balaka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46605299"/>
                  </a:ext>
                </a:extLst>
              </a:tr>
              <a:tr h="441231">
                <a:tc>
                  <a:txBody>
                    <a:bodyPr/>
                    <a:lstStyle/>
                    <a:p>
                      <a:pPr algn="l" fontAlgn="b"/>
                      <a:r>
                        <a:rPr lang="en-US" sz="1800" b="0" i="0" u="none" strike="noStrike">
                          <a:solidFill>
                            <a:srgbClr val="000000"/>
                          </a:solidFill>
                          <a:effectLst/>
                          <a:latin typeface="Calibri" panose="020F0502020204030204" pitchFamily="34" charset="0"/>
                        </a:rPr>
                        <a:t>Machinga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0335177"/>
                  </a:ext>
                </a:extLst>
              </a:tr>
              <a:tr h="441231">
                <a:tc>
                  <a:txBody>
                    <a:bodyPr/>
                    <a:lstStyle/>
                    <a:p>
                      <a:pPr algn="l" fontAlgn="b"/>
                      <a:r>
                        <a:rPr lang="en-US" sz="1800" b="0" i="0" u="none" strike="noStrike">
                          <a:solidFill>
                            <a:srgbClr val="000000"/>
                          </a:solidFill>
                          <a:effectLst/>
                          <a:latin typeface="Calibri" panose="020F0502020204030204" pitchFamily="34" charset="0"/>
                        </a:rPr>
                        <a:t>Mangochi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3.81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3.41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4727114"/>
                  </a:ext>
                </a:extLst>
              </a:tr>
              <a:tr h="798628">
                <a:tc>
                  <a:txBody>
                    <a:bodyPr/>
                    <a:lstStyle/>
                    <a:p>
                      <a:pPr algn="l" fontAlgn="b"/>
                      <a:r>
                        <a:rPr lang="en-US" sz="1800" b="1" i="0" u="none" strike="noStrike">
                          <a:solidFill>
                            <a:srgbClr val="000000"/>
                          </a:solidFill>
                          <a:effectLst/>
                          <a:latin typeface="Calibri" panose="020F0502020204030204" pitchFamily="34" charset="0"/>
                        </a:rPr>
                        <a:t>Overall Average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1" i="0" u="none" strike="noStrike" dirty="0">
                          <a:solidFill>
                            <a:srgbClr val="000000"/>
                          </a:solidFill>
                          <a:effectLst/>
                          <a:latin typeface="Calibri" panose="020F0502020204030204" pitchFamily="34" charset="0"/>
                        </a:rPr>
                        <a:t>3.60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1" i="0" u="none" strike="noStrike" dirty="0">
                          <a:solidFill>
                            <a:srgbClr val="000000"/>
                          </a:solidFill>
                          <a:effectLst/>
                          <a:latin typeface="Calibri" panose="020F0502020204030204" pitchFamily="34" charset="0"/>
                        </a:rPr>
                        <a:t>2.53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1" i="0" u="none" strike="noStrike" dirty="0">
                          <a:solidFill>
                            <a:srgbClr val="000000"/>
                          </a:solidFill>
                          <a:effectLst/>
                          <a:latin typeface="Calibri" panose="020F0502020204030204" pitchFamily="34" charset="0"/>
                        </a:rPr>
                        <a:t>3.50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7218399"/>
                  </a:ext>
                </a:extLst>
              </a:tr>
            </a:tbl>
          </a:graphicData>
        </a:graphic>
      </p:graphicFrame>
    </p:spTree>
    <p:extLst>
      <p:ext uri="{BB962C8B-B14F-4D97-AF65-F5344CB8AC3E}">
        <p14:creationId xmlns:p14="http://schemas.microsoft.com/office/powerpoint/2010/main" val="26668960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Monitoring germination, crop development and marketing Continued…</a:t>
            </a:r>
          </a:p>
        </p:txBody>
      </p:sp>
      <p:sp>
        <p:nvSpPr>
          <p:cNvPr id="3" name="Content Placeholder 2"/>
          <p:cNvSpPr>
            <a:spLocks noGrp="1"/>
          </p:cNvSpPr>
          <p:nvPr>
            <p:ph idx="1"/>
          </p:nvPr>
        </p:nvSpPr>
        <p:spPr>
          <a:xfrm>
            <a:off x="838199" y="1690688"/>
            <a:ext cx="11049001" cy="5167312"/>
          </a:xfrm>
        </p:spPr>
        <p:txBody>
          <a:bodyPr>
            <a:normAutofit fontScale="92500" lnSpcReduction="10000"/>
          </a:bodyPr>
          <a:lstStyle/>
          <a:p>
            <a:pPr marL="457200" lvl="1" indent="0">
              <a:buNone/>
            </a:pPr>
            <a:endParaRPr lang="en-US" dirty="0"/>
          </a:p>
          <a:p>
            <a:pPr lvl="2">
              <a:buFont typeface="Wingdings" panose="05000000000000000000" pitchFamily="2" charset="2"/>
              <a:buChar char="v"/>
            </a:pPr>
            <a:r>
              <a:rPr lang="en-US" b="1" dirty="0"/>
              <a:t>Area Planted</a:t>
            </a:r>
          </a:p>
          <a:p>
            <a:pPr lvl="2">
              <a:buFont typeface="Wingdings" panose="05000000000000000000" pitchFamily="2" charset="2"/>
              <a:buChar char="v"/>
            </a:pPr>
            <a:endParaRPr lang="en-US" dirty="0"/>
          </a:p>
          <a:p>
            <a:pPr marL="914400" lvl="2" indent="0">
              <a:buNone/>
            </a:pPr>
            <a:endParaRPr lang="en-US" dirty="0"/>
          </a:p>
          <a:p>
            <a:pPr lvl="2">
              <a:buFont typeface="Wingdings" panose="05000000000000000000" pitchFamily="2" charset="2"/>
              <a:buChar char="v"/>
            </a:pPr>
            <a:endParaRPr lang="en-US" dirty="0"/>
          </a:p>
          <a:p>
            <a:pPr marL="914400" lvl="2" indent="0">
              <a:buNone/>
            </a:pPr>
            <a:endParaRPr lang="en-US" dirty="0"/>
          </a:p>
          <a:p>
            <a:pPr lvl="2">
              <a:buFont typeface="Wingdings" panose="05000000000000000000" pitchFamily="2" charset="2"/>
              <a:buChar char="v"/>
            </a:pPr>
            <a:endParaRPr lang="en-US" dirty="0"/>
          </a:p>
          <a:p>
            <a:pPr lvl="2">
              <a:buFont typeface="Wingdings" panose="05000000000000000000" pitchFamily="2" charset="2"/>
              <a:buChar char="v"/>
            </a:pPr>
            <a:endParaRPr lang="en-US" dirty="0"/>
          </a:p>
          <a:p>
            <a:pPr lvl="2">
              <a:buFont typeface="Wingdings" panose="05000000000000000000" pitchFamily="2" charset="2"/>
              <a:buChar char="v"/>
            </a:pPr>
            <a:endParaRPr lang="en-US" dirty="0"/>
          </a:p>
          <a:p>
            <a:pPr lvl="2">
              <a:buFont typeface="Wingdings" panose="05000000000000000000" pitchFamily="2" charset="2"/>
              <a:buChar char="v"/>
            </a:pPr>
            <a:endParaRPr lang="en-US" dirty="0"/>
          </a:p>
          <a:p>
            <a:pPr marL="914400" lvl="2" indent="0">
              <a:buNone/>
            </a:pPr>
            <a:endParaRPr lang="en-US" dirty="0"/>
          </a:p>
          <a:p>
            <a:pPr lvl="2">
              <a:buFont typeface="Wingdings" panose="05000000000000000000" pitchFamily="2" charset="2"/>
              <a:buChar char="v"/>
            </a:pPr>
            <a:r>
              <a:rPr lang="en-US" b="1" dirty="0"/>
              <a:t>Seed germination</a:t>
            </a:r>
            <a:r>
              <a:rPr lang="en-US" dirty="0"/>
              <a:t>: pigeon peas 81.5%, Soya beans 66.95% and ground nuts with 62%. </a:t>
            </a:r>
          </a:p>
          <a:p>
            <a:pPr marL="914400" lvl="2" indent="0">
              <a:buNone/>
            </a:pPr>
            <a:r>
              <a:rPr lang="en-US" dirty="0"/>
              <a:t>***Reasons for low germination were mainly to do with dry spells which occurred immediately after planting especially in Balaka and Mangochi</a:t>
            </a:r>
          </a:p>
          <a:p>
            <a:pPr lvl="2">
              <a:buFont typeface="Wingdings" panose="05000000000000000000" pitchFamily="2" charset="2"/>
              <a:buChar char="v"/>
            </a:pPr>
            <a:r>
              <a:rPr lang="en-US" b="1" dirty="0"/>
              <a:t>Cropping systems engaged</a:t>
            </a:r>
            <a:r>
              <a:rPr lang="en-US" dirty="0"/>
              <a:t>: 93% of soya was grown on pure stand, 98 percent of groundnuts was also on pure stands while 45% of pigeon peas was on pure stands.</a:t>
            </a:r>
          </a:p>
          <a:p>
            <a:pPr marL="914400" lvl="2" indent="0">
              <a:buNone/>
            </a:pPr>
            <a:r>
              <a:rPr lang="en-US" dirty="0"/>
              <a:t>***Pigeon peas was intercropped with other crops because land was already allocated to other crops</a:t>
            </a:r>
          </a:p>
          <a:p>
            <a:pPr marL="914400" lvl="2" indent="0">
              <a:buNone/>
            </a:pPr>
            <a:endParaRPr lang="en-US" dirty="0"/>
          </a:p>
          <a:p>
            <a:pPr lvl="2">
              <a:buFont typeface="Wingdings" panose="05000000000000000000" pitchFamily="2" charset="2"/>
              <a:buChar char="v"/>
            </a:pPr>
            <a:endParaRPr lang="en-US" dirty="0"/>
          </a:p>
          <a:p>
            <a:pPr marL="457200" lvl="1" indent="0">
              <a:buNone/>
            </a:pP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788511919"/>
              </p:ext>
            </p:extLst>
          </p:nvPr>
        </p:nvGraphicFramePr>
        <p:xfrm>
          <a:off x="1856933" y="2461840"/>
          <a:ext cx="6808764" cy="2384625"/>
        </p:xfrm>
        <a:graphic>
          <a:graphicData uri="http://schemas.openxmlformats.org/drawingml/2006/table">
            <a:tbl>
              <a:tblPr/>
              <a:tblGrid>
                <a:gridCol w="1702191">
                  <a:extLst>
                    <a:ext uri="{9D8B030D-6E8A-4147-A177-3AD203B41FA5}">
                      <a16:colId xmlns:a16="http://schemas.microsoft.com/office/drawing/2014/main" val="1677802150"/>
                    </a:ext>
                  </a:extLst>
                </a:gridCol>
                <a:gridCol w="1702191">
                  <a:extLst>
                    <a:ext uri="{9D8B030D-6E8A-4147-A177-3AD203B41FA5}">
                      <a16:colId xmlns:a16="http://schemas.microsoft.com/office/drawing/2014/main" val="643813831"/>
                    </a:ext>
                  </a:extLst>
                </a:gridCol>
                <a:gridCol w="1702191">
                  <a:extLst>
                    <a:ext uri="{9D8B030D-6E8A-4147-A177-3AD203B41FA5}">
                      <a16:colId xmlns:a16="http://schemas.microsoft.com/office/drawing/2014/main" val="1708862673"/>
                    </a:ext>
                  </a:extLst>
                </a:gridCol>
                <a:gridCol w="1702191">
                  <a:extLst>
                    <a:ext uri="{9D8B030D-6E8A-4147-A177-3AD203B41FA5}">
                      <a16:colId xmlns:a16="http://schemas.microsoft.com/office/drawing/2014/main" val="2190537933"/>
                    </a:ext>
                  </a:extLst>
                </a:gridCol>
              </a:tblGrid>
              <a:tr h="377484">
                <a:tc rowSpan="2">
                  <a:txBody>
                    <a:bodyPr/>
                    <a:lstStyle/>
                    <a:p>
                      <a:pPr algn="ctr" fontAlgn="b"/>
                      <a:r>
                        <a:rPr lang="en-US" sz="1400" b="1" i="0" u="none" strike="noStrike" dirty="0">
                          <a:solidFill>
                            <a:srgbClr val="000000"/>
                          </a:solidFill>
                          <a:effectLst/>
                          <a:latin typeface="Calibri" panose="020F0502020204030204" pitchFamily="34" charset="0"/>
                        </a:rPr>
                        <a:t>District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b"/>
                      <a:r>
                        <a:rPr lang="en-US" sz="1600" b="1" i="0" u="none" strike="noStrike" dirty="0">
                          <a:solidFill>
                            <a:srgbClr val="000000"/>
                          </a:solidFill>
                          <a:effectLst/>
                          <a:latin typeface="Calibri" panose="020F0502020204030204" pitchFamily="34" charset="0"/>
                        </a:rPr>
                        <a:t>Average Area Planted in hectares per beneficiary per crop type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71012500"/>
                  </a:ext>
                </a:extLst>
              </a:tr>
              <a:tr h="377484">
                <a:tc vMerge="1">
                  <a:txBody>
                    <a:bodyPr/>
                    <a:lstStyle/>
                    <a:p>
                      <a:endParaRPr lang="en-US"/>
                    </a:p>
                  </a:txBody>
                  <a:tcPr/>
                </a:tc>
                <a:tc>
                  <a:txBody>
                    <a:bodyPr/>
                    <a:lstStyle/>
                    <a:p>
                      <a:pPr algn="l" fontAlgn="b"/>
                      <a:r>
                        <a:rPr lang="en-US" sz="1400" b="0" i="0" u="none" strike="noStrike" dirty="0">
                          <a:solidFill>
                            <a:srgbClr val="000000"/>
                          </a:solidFill>
                          <a:effectLst/>
                          <a:latin typeface="Calibri" panose="020F0502020204030204" pitchFamily="34" charset="0"/>
                        </a:rPr>
                        <a:t>Groundnuts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effectLst/>
                          <a:latin typeface="Calibri" panose="020F0502020204030204" pitchFamily="34" charset="0"/>
                        </a:rPr>
                        <a:t>Soya beans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effectLst/>
                          <a:latin typeface="Calibri" panose="020F0502020204030204" pitchFamily="34" charset="0"/>
                        </a:rPr>
                        <a:t>PP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8064917"/>
                  </a:ext>
                </a:extLst>
              </a:tr>
              <a:tr h="377484">
                <a:tc>
                  <a:txBody>
                    <a:bodyPr/>
                    <a:lstStyle/>
                    <a:p>
                      <a:pPr algn="l" fontAlgn="b"/>
                      <a:r>
                        <a:rPr lang="en-US" sz="1400" b="0" i="0" u="none" strike="noStrike" dirty="0">
                          <a:solidFill>
                            <a:srgbClr val="000000"/>
                          </a:solidFill>
                          <a:effectLst/>
                          <a:latin typeface="Calibri" panose="020F0502020204030204" pitchFamily="34" charset="0"/>
                        </a:rPr>
                        <a:t>Balaka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panose="020F0502020204030204" pitchFamily="34" charset="0"/>
                        </a:rPr>
                        <a:t>0.36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panose="020F0502020204030204" pitchFamily="34" charset="0"/>
                        </a:rPr>
                        <a:t>0.23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panose="020F0502020204030204" pitchFamily="34" charset="0"/>
                        </a:rPr>
                        <a:t>0.37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09859760"/>
                  </a:ext>
                </a:extLst>
              </a:tr>
              <a:tr h="377484">
                <a:tc>
                  <a:txBody>
                    <a:bodyPr/>
                    <a:lstStyle/>
                    <a:p>
                      <a:pPr algn="l" fontAlgn="b"/>
                      <a:r>
                        <a:rPr lang="en-US" sz="1400" b="0" i="0" u="none" strike="noStrike" dirty="0">
                          <a:solidFill>
                            <a:srgbClr val="000000"/>
                          </a:solidFill>
                          <a:effectLst/>
                          <a:latin typeface="Calibri" panose="020F0502020204030204" pitchFamily="34" charset="0"/>
                        </a:rPr>
                        <a:t>Machinga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panose="020F0502020204030204" pitchFamily="34" charset="0"/>
                        </a:rPr>
                        <a:t>0.29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panose="020F0502020204030204" pitchFamily="34" charset="0"/>
                        </a:rPr>
                        <a:t>0.29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panose="020F0502020204030204" pitchFamily="34" charset="0"/>
                        </a:rPr>
                        <a:t>0.44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0051943"/>
                  </a:ext>
                </a:extLst>
              </a:tr>
              <a:tr h="377484">
                <a:tc>
                  <a:txBody>
                    <a:bodyPr/>
                    <a:lstStyle/>
                    <a:p>
                      <a:pPr algn="l" fontAlgn="b"/>
                      <a:r>
                        <a:rPr lang="en-US" sz="1400" b="0" i="0" u="none" strike="noStrike" dirty="0">
                          <a:solidFill>
                            <a:srgbClr val="000000"/>
                          </a:solidFill>
                          <a:effectLst/>
                          <a:latin typeface="Calibri" panose="020F0502020204030204" pitchFamily="34" charset="0"/>
                        </a:rPr>
                        <a:t>Mangochi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panose="020F0502020204030204" pitchFamily="34" charset="0"/>
                        </a:rPr>
                        <a:t>0.13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panose="020F0502020204030204" pitchFamily="34" charset="0"/>
                        </a:rPr>
                        <a:t>0.18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panose="020F0502020204030204" pitchFamily="34" charset="0"/>
                        </a:rPr>
                        <a:t>0.29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8533719"/>
                  </a:ext>
                </a:extLst>
              </a:tr>
              <a:tr h="377484">
                <a:tc>
                  <a:txBody>
                    <a:bodyPr/>
                    <a:lstStyle/>
                    <a:p>
                      <a:pPr algn="l" fontAlgn="b"/>
                      <a:r>
                        <a:rPr lang="en-US" sz="1400" b="1" i="0" u="none" strike="noStrike" dirty="0">
                          <a:solidFill>
                            <a:srgbClr val="000000"/>
                          </a:solidFill>
                          <a:effectLst/>
                          <a:latin typeface="Calibri" panose="020F0502020204030204" pitchFamily="34" charset="0"/>
                        </a:rPr>
                        <a:t>Overall Average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400" b="1" i="0" u="none" strike="noStrike" dirty="0">
                          <a:solidFill>
                            <a:srgbClr val="000000"/>
                          </a:solidFill>
                          <a:effectLst/>
                          <a:latin typeface="Calibri" panose="020F0502020204030204" pitchFamily="34" charset="0"/>
                        </a:rPr>
                        <a:t>0.26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400" b="1" i="0" u="none" strike="noStrike">
                          <a:solidFill>
                            <a:srgbClr val="000000"/>
                          </a:solidFill>
                          <a:effectLst/>
                          <a:latin typeface="Calibri" panose="020F0502020204030204" pitchFamily="34" charset="0"/>
                        </a:rPr>
                        <a:t>0.23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400" b="1" i="0" u="none" strike="noStrike" dirty="0">
                          <a:solidFill>
                            <a:srgbClr val="000000"/>
                          </a:solidFill>
                          <a:effectLst/>
                          <a:latin typeface="Calibri" panose="020F0502020204030204" pitchFamily="34" charset="0"/>
                        </a:rPr>
                        <a:t>0.37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5800420"/>
                  </a:ext>
                </a:extLst>
              </a:tr>
            </a:tbl>
          </a:graphicData>
        </a:graphic>
      </p:graphicFrame>
    </p:spTree>
    <p:extLst>
      <p:ext uri="{BB962C8B-B14F-4D97-AF65-F5344CB8AC3E}">
        <p14:creationId xmlns:p14="http://schemas.microsoft.com/office/powerpoint/2010/main" val="5048005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99441"/>
          </a:xfrm>
        </p:spPr>
        <p:txBody>
          <a:bodyPr>
            <a:normAutofit fontScale="90000"/>
          </a:bodyPr>
          <a:lstStyle/>
          <a:p>
            <a:r>
              <a:rPr lang="en-US" dirty="0"/>
              <a:t>Monitoring germination, crop development and marketing Continued…</a:t>
            </a:r>
          </a:p>
        </p:txBody>
      </p:sp>
      <p:sp>
        <p:nvSpPr>
          <p:cNvPr id="3" name="Content Placeholder 2"/>
          <p:cNvSpPr>
            <a:spLocks noGrp="1"/>
          </p:cNvSpPr>
          <p:nvPr>
            <p:ph idx="1"/>
          </p:nvPr>
        </p:nvSpPr>
        <p:spPr>
          <a:xfrm>
            <a:off x="838200" y="1364566"/>
            <a:ext cx="10515600" cy="5379928"/>
          </a:xfrm>
        </p:spPr>
        <p:txBody>
          <a:bodyPr/>
          <a:lstStyle/>
          <a:p>
            <a:pPr lvl="1">
              <a:buFont typeface="Wingdings" panose="05000000000000000000" pitchFamily="2" charset="2"/>
              <a:buChar char="v"/>
            </a:pPr>
            <a:r>
              <a:rPr lang="en-US" dirty="0"/>
              <a:t>Average Quantities Harvested </a:t>
            </a:r>
            <a:r>
              <a:rPr lang="en-US"/>
              <a:t>in kilograms </a:t>
            </a:r>
            <a:r>
              <a:rPr lang="en-US" dirty="0"/>
              <a:t>per beneficiary per seed type:</a:t>
            </a:r>
          </a:p>
          <a:p>
            <a:pPr lvl="1">
              <a:buFont typeface="Wingdings" panose="05000000000000000000" pitchFamily="2" charset="2"/>
              <a:buChar char="v"/>
            </a:pPr>
            <a:endParaRPr lang="en-US" dirty="0"/>
          </a:p>
          <a:p>
            <a:pPr marL="457200" lvl="1" indent="0">
              <a:buNone/>
            </a:pPr>
            <a:endParaRPr lang="en-US" dirty="0"/>
          </a:p>
        </p:txBody>
      </p:sp>
      <p:graphicFrame>
        <p:nvGraphicFramePr>
          <p:cNvPr id="4" name="Chart 3">
            <a:extLst>
              <a:ext uri="{FF2B5EF4-FFF2-40B4-BE49-F238E27FC236}">
                <a16:creationId xmlns:a16="http://schemas.microsoft.com/office/drawing/2014/main" id="{15F1F4D5-4EA0-4936-AF78-82C3F476D508}"/>
              </a:ext>
            </a:extLst>
          </p:cNvPr>
          <p:cNvGraphicFramePr>
            <a:graphicFrameLocks/>
          </p:cNvGraphicFramePr>
          <p:nvPr>
            <p:extLst>
              <p:ext uri="{D42A27DB-BD31-4B8C-83A1-F6EECF244321}">
                <p14:modId xmlns:p14="http://schemas.microsoft.com/office/powerpoint/2010/main" val="299580834"/>
              </p:ext>
            </p:extLst>
          </p:nvPr>
        </p:nvGraphicFramePr>
        <p:xfrm>
          <a:off x="2208628" y="2208628"/>
          <a:ext cx="7033846" cy="431878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274499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Monitoring germination, crop development and marketing Continued</a:t>
            </a:r>
          </a:p>
        </p:txBody>
      </p:sp>
      <p:sp>
        <p:nvSpPr>
          <p:cNvPr id="3" name="Content Placeholder 2"/>
          <p:cNvSpPr>
            <a:spLocks noGrp="1"/>
          </p:cNvSpPr>
          <p:nvPr>
            <p:ph idx="1"/>
          </p:nvPr>
        </p:nvSpPr>
        <p:spPr/>
        <p:txBody>
          <a:bodyPr/>
          <a:lstStyle/>
          <a:p>
            <a:pPr lvl="1"/>
            <a:r>
              <a:rPr lang="en-US" b="1" dirty="0"/>
              <a:t>Utilization of crop produced from the seeds accessed</a:t>
            </a:r>
            <a:r>
              <a:rPr lang="en-US" dirty="0"/>
              <a:t>: the project encouraged farmers to keep their produce for early planting during the 2017/18 growing season</a:t>
            </a:r>
          </a:p>
          <a:p>
            <a:pPr lvl="1"/>
            <a:r>
              <a:rPr lang="en-US" dirty="0"/>
              <a:t>Estimated value of groundnuts and pigeon peas</a:t>
            </a:r>
          </a:p>
          <a:p>
            <a:pPr marL="457200" lvl="1" indent="0">
              <a:buNone/>
            </a:pPr>
            <a:endParaRPr lang="en-US" dirty="0"/>
          </a:p>
          <a:p>
            <a:pPr lvl="1"/>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999214270"/>
              </p:ext>
            </p:extLst>
          </p:nvPr>
        </p:nvGraphicFramePr>
        <p:xfrm>
          <a:off x="2250832" y="3209766"/>
          <a:ext cx="7413672" cy="2861802"/>
        </p:xfrm>
        <a:graphic>
          <a:graphicData uri="http://schemas.openxmlformats.org/drawingml/2006/table">
            <a:tbl>
              <a:tblPr/>
              <a:tblGrid>
                <a:gridCol w="1853418">
                  <a:extLst>
                    <a:ext uri="{9D8B030D-6E8A-4147-A177-3AD203B41FA5}">
                      <a16:colId xmlns:a16="http://schemas.microsoft.com/office/drawing/2014/main" val="1003535196"/>
                    </a:ext>
                  </a:extLst>
                </a:gridCol>
                <a:gridCol w="1853418">
                  <a:extLst>
                    <a:ext uri="{9D8B030D-6E8A-4147-A177-3AD203B41FA5}">
                      <a16:colId xmlns:a16="http://schemas.microsoft.com/office/drawing/2014/main" val="1085558626"/>
                    </a:ext>
                  </a:extLst>
                </a:gridCol>
                <a:gridCol w="1853418">
                  <a:extLst>
                    <a:ext uri="{9D8B030D-6E8A-4147-A177-3AD203B41FA5}">
                      <a16:colId xmlns:a16="http://schemas.microsoft.com/office/drawing/2014/main" val="1260779212"/>
                    </a:ext>
                  </a:extLst>
                </a:gridCol>
                <a:gridCol w="1853418">
                  <a:extLst>
                    <a:ext uri="{9D8B030D-6E8A-4147-A177-3AD203B41FA5}">
                      <a16:colId xmlns:a16="http://schemas.microsoft.com/office/drawing/2014/main" val="112371451"/>
                    </a:ext>
                  </a:extLst>
                </a:gridCol>
              </a:tblGrid>
              <a:tr h="373301">
                <a:tc rowSpan="2">
                  <a:txBody>
                    <a:bodyPr/>
                    <a:lstStyle/>
                    <a:p>
                      <a:pPr algn="ctr" fontAlgn="b"/>
                      <a:r>
                        <a:rPr lang="en-US" sz="2000" b="1" i="0" u="none" strike="noStrike" dirty="0">
                          <a:solidFill>
                            <a:srgbClr val="000000"/>
                          </a:solidFill>
                          <a:effectLst/>
                          <a:latin typeface="Calibri" panose="020F0502020204030204" pitchFamily="34" charset="0"/>
                        </a:rPr>
                        <a:t>Crop Name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b"/>
                      <a:r>
                        <a:rPr lang="en-US" sz="2000" b="1" i="0" u="none" strike="noStrike" dirty="0">
                          <a:solidFill>
                            <a:srgbClr val="000000"/>
                          </a:solidFill>
                          <a:effectLst/>
                          <a:latin typeface="Calibri" panose="020F0502020204030204" pitchFamily="34" charset="0"/>
                        </a:rPr>
                        <a:t>Estimated value of produce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44336810"/>
                  </a:ext>
                </a:extLst>
              </a:tr>
              <a:tr h="763850">
                <a:tc vMerge="1">
                  <a:txBody>
                    <a:bodyPr/>
                    <a:lstStyle/>
                    <a:p>
                      <a:endParaRPr lang="en-US"/>
                    </a:p>
                  </a:txBody>
                  <a:tcPr/>
                </a:tc>
                <a:tc>
                  <a:txBody>
                    <a:bodyPr/>
                    <a:lstStyle/>
                    <a:p>
                      <a:pPr algn="l" fontAlgn="b"/>
                      <a:r>
                        <a:rPr lang="en-US" sz="2000" b="0" i="0" u="none" strike="noStrike" dirty="0">
                          <a:solidFill>
                            <a:srgbClr val="000000"/>
                          </a:solidFill>
                          <a:effectLst/>
                          <a:latin typeface="Calibri" panose="020F0502020204030204" pitchFamily="34" charset="0"/>
                        </a:rPr>
                        <a:t>Average yield (kg)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Average Unit Price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Estimated Value (MK)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6231014"/>
                  </a:ext>
                </a:extLst>
              </a:tr>
              <a:tr h="675675">
                <a:tc>
                  <a:txBody>
                    <a:bodyPr/>
                    <a:lstStyle/>
                    <a:p>
                      <a:pPr algn="l" fontAlgn="b"/>
                      <a:r>
                        <a:rPr lang="en-US" sz="2000" b="0" i="0" u="none" strike="noStrike" dirty="0">
                          <a:solidFill>
                            <a:srgbClr val="000000"/>
                          </a:solidFill>
                          <a:effectLst/>
                          <a:latin typeface="Calibri" panose="020F0502020204030204" pitchFamily="34" charset="0"/>
                        </a:rPr>
                        <a:t>Groundnuts (0.26 ha)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69.32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300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20796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216204"/>
                  </a:ext>
                </a:extLst>
              </a:tr>
              <a:tr h="675675">
                <a:tc>
                  <a:txBody>
                    <a:bodyPr/>
                    <a:lstStyle/>
                    <a:p>
                      <a:pPr algn="l" fontAlgn="b"/>
                      <a:r>
                        <a:rPr lang="en-US" sz="2000" b="0" i="0" u="none" strike="noStrike" dirty="0">
                          <a:solidFill>
                            <a:srgbClr val="000000"/>
                          </a:solidFill>
                          <a:effectLst/>
                          <a:latin typeface="Calibri" panose="020F0502020204030204" pitchFamily="34" charset="0"/>
                        </a:rPr>
                        <a:t>Soya beans (0.23 ha)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24.55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3314.25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2429574"/>
                  </a:ext>
                </a:extLst>
              </a:tr>
              <a:tr h="373301">
                <a:tc>
                  <a:txBody>
                    <a:bodyPr/>
                    <a:lstStyle/>
                    <a:p>
                      <a:pPr algn="l" fontAlgn="b"/>
                      <a:r>
                        <a:rPr lang="en-US" sz="2000" b="1" i="0" u="none" strike="noStrike">
                          <a:solidFill>
                            <a:srgbClr val="000000"/>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1" i="0" u="none" strike="noStrike" dirty="0">
                          <a:solidFill>
                            <a:srgbClr val="000000"/>
                          </a:solidFill>
                          <a:effectLst/>
                          <a:latin typeface="Calibri" panose="020F0502020204030204" pitchFamily="34" charset="0"/>
                        </a:rPr>
                        <a:t>24110.25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78629221"/>
                  </a:ext>
                </a:extLst>
              </a:tr>
            </a:tbl>
          </a:graphicData>
        </a:graphic>
      </p:graphicFrame>
    </p:spTree>
    <p:extLst>
      <p:ext uri="{BB962C8B-B14F-4D97-AF65-F5344CB8AC3E}">
        <p14:creationId xmlns:p14="http://schemas.microsoft.com/office/powerpoint/2010/main" val="20543209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267286"/>
            <a:ext cx="10515600" cy="1413877"/>
          </a:xfrm>
        </p:spPr>
        <p:txBody>
          <a:bodyPr>
            <a:normAutofit fontScale="90000"/>
          </a:bodyPr>
          <a:lstStyle/>
          <a:p>
            <a:r>
              <a:rPr lang="en-US" b="1" dirty="0"/>
              <a:t>Success Story</a:t>
            </a:r>
            <a:r>
              <a:rPr lang="en-US" dirty="0"/>
              <a:t>: Quality seed through the INVC project has contributed to increased legume production in Balaka from 350kg/ha to 650kg/ha</a:t>
            </a:r>
            <a:br>
              <a:rPr lang="en-US" dirty="0"/>
            </a:br>
            <a:endParaRPr lang="en-US" dirty="0"/>
          </a:p>
        </p:txBody>
      </p:sp>
      <p:sp>
        <p:nvSpPr>
          <p:cNvPr id="4" name="Text Placeholder 3"/>
          <p:cNvSpPr>
            <a:spLocks noGrp="1"/>
          </p:cNvSpPr>
          <p:nvPr>
            <p:ph type="body" idx="1"/>
          </p:nvPr>
        </p:nvSpPr>
        <p:spPr/>
        <p:txBody>
          <a:bodyPr>
            <a:normAutofit fontScale="92500" lnSpcReduction="20000"/>
          </a:bodyPr>
          <a:lstStyle/>
          <a:p>
            <a:r>
              <a:rPr lang="en-US" dirty="0"/>
              <a:t>Groundnuts for George </a:t>
            </a:r>
            <a:r>
              <a:rPr lang="en-US" dirty="0" err="1"/>
              <a:t>Bwanali</a:t>
            </a:r>
            <a:r>
              <a:rPr lang="en-US" dirty="0"/>
              <a:t> of </a:t>
            </a:r>
            <a:r>
              <a:rPr lang="en-US" dirty="0" err="1"/>
              <a:t>Matipa</a:t>
            </a:r>
            <a:r>
              <a:rPr lang="en-US" dirty="0"/>
              <a:t> Village, GVH </a:t>
            </a:r>
            <a:r>
              <a:rPr lang="en-US" dirty="0" err="1"/>
              <a:t>Mpinganjira</a:t>
            </a:r>
            <a:r>
              <a:rPr lang="en-US" dirty="0"/>
              <a:t>, T/A </a:t>
            </a:r>
            <a:r>
              <a:rPr lang="en-US" dirty="0" err="1"/>
              <a:t>Sawali</a:t>
            </a:r>
            <a:r>
              <a:rPr lang="en-US" dirty="0"/>
              <a:t> in Balaka District</a:t>
            </a:r>
          </a:p>
        </p:txBody>
      </p:sp>
      <p:pic>
        <p:nvPicPr>
          <p:cNvPr id="11" name="Content Placeholder 10"/>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959253" y="2505075"/>
            <a:ext cx="4918856" cy="3684588"/>
          </a:xfrm>
        </p:spPr>
      </p:pic>
      <p:sp>
        <p:nvSpPr>
          <p:cNvPr id="6" name="Text Placeholder 5"/>
          <p:cNvSpPr>
            <a:spLocks noGrp="1"/>
          </p:cNvSpPr>
          <p:nvPr>
            <p:ph type="body" sz="quarter" idx="3"/>
          </p:nvPr>
        </p:nvSpPr>
        <p:spPr/>
        <p:txBody>
          <a:bodyPr>
            <a:normAutofit fontScale="92500" lnSpcReduction="20000"/>
          </a:bodyPr>
          <a:lstStyle/>
          <a:p>
            <a:r>
              <a:rPr lang="en-US" dirty="0"/>
              <a:t>Soya beans for </a:t>
            </a:r>
            <a:r>
              <a:rPr lang="en-US" dirty="0" err="1"/>
              <a:t>Matiyasi</a:t>
            </a:r>
            <a:r>
              <a:rPr lang="en-US" dirty="0"/>
              <a:t> </a:t>
            </a:r>
            <a:r>
              <a:rPr lang="en-US" dirty="0" err="1"/>
              <a:t>Moyenda</a:t>
            </a:r>
            <a:r>
              <a:rPr lang="en-US" dirty="0"/>
              <a:t> from </a:t>
            </a:r>
            <a:r>
              <a:rPr lang="en-US" dirty="0" err="1"/>
              <a:t>Chimatiro</a:t>
            </a:r>
            <a:r>
              <a:rPr lang="en-US" dirty="0"/>
              <a:t> village, </a:t>
            </a:r>
            <a:r>
              <a:rPr lang="en-US" dirty="0" err="1"/>
              <a:t>Mpinganjira</a:t>
            </a:r>
            <a:r>
              <a:rPr lang="en-US" dirty="0"/>
              <a:t> in T/A, </a:t>
            </a:r>
            <a:r>
              <a:rPr lang="en-US" dirty="0" err="1"/>
              <a:t>Sawali</a:t>
            </a:r>
            <a:r>
              <a:rPr lang="en-US" dirty="0"/>
              <a:t> in Balaka District</a:t>
            </a:r>
          </a:p>
        </p:txBody>
      </p:sp>
      <p:pic>
        <p:nvPicPr>
          <p:cNvPr id="9" name="Content Placeholder 8"/>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304366" y="2505075"/>
            <a:ext cx="4918856" cy="3684588"/>
          </a:xfrm>
        </p:spPr>
      </p:pic>
    </p:spTree>
    <p:extLst>
      <p:ext uri="{BB962C8B-B14F-4D97-AF65-F5344CB8AC3E}">
        <p14:creationId xmlns:p14="http://schemas.microsoft.com/office/powerpoint/2010/main" val="13115454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Challenges</a:t>
            </a:r>
          </a:p>
        </p:txBody>
      </p:sp>
      <p:sp>
        <p:nvSpPr>
          <p:cNvPr id="3" name="Content Placeholder 2"/>
          <p:cNvSpPr>
            <a:spLocks noGrp="1"/>
          </p:cNvSpPr>
          <p:nvPr>
            <p:ph idx="1"/>
          </p:nvPr>
        </p:nvSpPr>
        <p:spPr/>
        <p:txBody>
          <a:bodyPr/>
          <a:lstStyle/>
          <a:p>
            <a:r>
              <a:rPr lang="en-US" dirty="0"/>
              <a:t>Low germination especially in groundnuts caused by dry spells</a:t>
            </a:r>
          </a:p>
          <a:p>
            <a:r>
              <a:rPr lang="en-US" dirty="0"/>
              <a:t> Inadequate time for community sensitizations and preparation for seed fairs and agronomic messages</a:t>
            </a:r>
          </a:p>
          <a:p>
            <a:r>
              <a:rPr lang="en-US" dirty="0"/>
              <a:t>Pests such as termites and white grabs</a:t>
            </a:r>
          </a:p>
          <a:p>
            <a:r>
              <a:rPr lang="en-US" dirty="0"/>
              <a:t>Inadequate coordination with African Rising who mounted demonstrations on improved technologies </a:t>
            </a:r>
          </a:p>
        </p:txBody>
      </p:sp>
    </p:spTree>
    <p:extLst>
      <p:ext uri="{BB962C8B-B14F-4D97-AF65-F5344CB8AC3E}">
        <p14:creationId xmlns:p14="http://schemas.microsoft.com/office/powerpoint/2010/main" val="20613431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Way Forward</a:t>
            </a:r>
          </a:p>
        </p:txBody>
      </p:sp>
      <p:sp>
        <p:nvSpPr>
          <p:cNvPr id="3" name="Content Placeholder 2"/>
          <p:cNvSpPr>
            <a:spLocks noGrp="1"/>
          </p:cNvSpPr>
          <p:nvPr>
            <p:ph idx="1"/>
          </p:nvPr>
        </p:nvSpPr>
        <p:spPr/>
        <p:txBody>
          <a:bodyPr/>
          <a:lstStyle/>
          <a:p>
            <a:r>
              <a:rPr lang="en-US" dirty="0"/>
              <a:t>To support the previous beneficiaries with maximum agronomic support to produce more legumes for seed as well as market interaction.</a:t>
            </a:r>
          </a:p>
        </p:txBody>
      </p:sp>
    </p:spTree>
    <p:extLst>
      <p:ext uri="{BB962C8B-B14F-4D97-AF65-F5344CB8AC3E}">
        <p14:creationId xmlns:p14="http://schemas.microsoft.com/office/powerpoint/2010/main" val="8166442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3" name="Content Placeholder 2"/>
          <p:cNvSpPr>
            <a:spLocks noGrp="1"/>
          </p:cNvSpPr>
          <p:nvPr>
            <p:ph idx="1"/>
          </p:nvPr>
        </p:nvSpPr>
        <p:spPr/>
        <p:txBody>
          <a:bodyPr/>
          <a:lstStyle/>
          <a:p>
            <a:r>
              <a:rPr lang="en-US" dirty="0"/>
              <a:t>The INVC Bridging Activity was relevant to the targeted farmers because farmers managed to get quality seed which will assist them to have start up seed for the next growing season. </a:t>
            </a:r>
          </a:p>
        </p:txBody>
      </p:sp>
    </p:spTree>
    <p:extLst>
      <p:ext uri="{BB962C8B-B14F-4D97-AF65-F5344CB8AC3E}">
        <p14:creationId xmlns:p14="http://schemas.microsoft.com/office/powerpoint/2010/main" val="35051908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917371" y="-290286"/>
            <a:ext cx="8472602" cy="1325563"/>
          </a:xfrm>
        </p:spPr>
        <p:txBody>
          <a:bodyPr>
            <a:normAutofit/>
          </a:bodyPr>
          <a:lstStyle/>
          <a:p>
            <a:r>
              <a:rPr lang="en-US" sz="5400" b="1" dirty="0">
                <a:solidFill>
                  <a:srgbClr val="0070C0"/>
                </a:solidFill>
              </a:rPr>
              <a:t>Thank You for Your Attention</a:t>
            </a:r>
          </a:p>
        </p:txBody>
      </p:sp>
    </p:spTree>
    <p:extLst>
      <p:ext uri="{BB962C8B-B14F-4D97-AF65-F5344CB8AC3E}">
        <p14:creationId xmlns:p14="http://schemas.microsoft.com/office/powerpoint/2010/main" val="2638746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p:txBody>
          <a:bodyPr>
            <a:normAutofit fontScale="62500" lnSpcReduction="20000"/>
          </a:bodyPr>
          <a:lstStyle/>
          <a:p>
            <a:r>
              <a:rPr lang="en-US" dirty="0"/>
              <a:t>CRS is implementing the INVC Bridging Activity in 6 EPAs in Balaka, Machinga and Mangochi Districts.</a:t>
            </a:r>
          </a:p>
          <a:p>
            <a:r>
              <a:rPr lang="en-US" dirty="0"/>
              <a:t>Targeted traditional authorities are: </a:t>
            </a:r>
            <a:r>
              <a:rPr lang="en-US" dirty="0" err="1"/>
              <a:t>Chathunya</a:t>
            </a:r>
            <a:r>
              <a:rPr lang="en-US" dirty="0"/>
              <a:t>, </a:t>
            </a:r>
            <a:r>
              <a:rPr lang="en-US" dirty="0" err="1"/>
              <a:t>Kachenga</a:t>
            </a:r>
            <a:r>
              <a:rPr lang="en-US" dirty="0"/>
              <a:t>, </a:t>
            </a:r>
            <a:r>
              <a:rPr lang="en-US" dirty="0" err="1"/>
              <a:t>Msamala</a:t>
            </a:r>
            <a:r>
              <a:rPr lang="en-US" dirty="0"/>
              <a:t> and </a:t>
            </a:r>
            <a:r>
              <a:rPr lang="en-US" dirty="0" err="1"/>
              <a:t>Sawali</a:t>
            </a:r>
            <a:r>
              <a:rPr lang="en-US" dirty="0"/>
              <a:t> in Balaka District; </a:t>
            </a:r>
            <a:r>
              <a:rPr lang="en-US" dirty="0" err="1"/>
              <a:t>Chamba</a:t>
            </a:r>
            <a:r>
              <a:rPr lang="en-US" dirty="0"/>
              <a:t>, </a:t>
            </a:r>
            <a:r>
              <a:rPr lang="en-US" dirty="0" err="1"/>
              <a:t>Chiwalo</a:t>
            </a:r>
            <a:r>
              <a:rPr lang="en-US" dirty="0"/>
              <a:t>, </a:t>
            </a:r>
            <a:r>
              <a:rPr lang="en-US" dirty="0" err="1"/>
              <a:t>Mposa</a:t>
            </a:r>
            <a:r>
              <a:rPr lang="en-US" dirty="0"/>
              <a:t> and </a:t>
            </a:r>
            <a:r>
              <a:rPr lang="en-US" dirty="0" err="1"/>
              <a:t>Nyambi</a:t>
            </a:r>
            <a:r>
              <a:rPr lang="en-US" dirty="0"/>
              <a:t> in Machinga District, and </a:t>
            </a:r>
            <a:r>
              <a:rPr lang="en-US" dirty="0" err="1"/>
              <a:t>Chowe</a:t>
            </a:r>
            <a:r>
              <a:rPr lang="en-US" dirty="0"/>
              <a:t>, </a:t>
            </a:r>
            <a:r>
              <a:rPr lang="en-US" dirty="0" err="1"/>
              <a:t>Chimwala</a:t>
            </a:r>
            <a:r>
              <a:rPr lang="en-US" dirty="0"/>
              <a:t> and </a:t>
            </a:r>
            <a:r>
              <a:rPr lang="en-US" dirty="0" err="1"/>
              <a:t>Mpondasi</a:t>
            </a:r>
            <a:r>
              <a:rPr lang="en-US" dirty="0"/>
              <a:t> in Mangochi District.</a:t>
            </a:r>
          </a:p>
          <a:p>
            <a:r>
              <a:rPr lang="en-US" dirty="0"/>
              <a:t>CRS was specifically contracted to do activity 2 under component 2</a:t>
            </a:r>
          </a:p>
          <a:p>
            <a:r>
              <a:rPr lang="en-US" dirty="0"/>
              <a:t>The specific activities included:</a:t>
            </a:r>
          </a:p>
          <a:p>
            <a:pPr>
              <a:buFont typeface="Wingdings" panose="05000000000000000000" pitchFamily="2" charset="2"/>
              <a:buChar char="Ø"/>
            </a:pPr>
            <a:r>
              <a:rPr lang="en-US" dirty="0"/>
              <a:t>Beneficiary identification and training in seed fair methodology</a:t>
            </a:r>
          </a:p>
          <a:p>
            <a:pPr>
              <a:buFont typeface="Wingdings" panose="05000000000000000000" pitchFamily="2" charset="2"/>
              <a:buChar char="Ø"/>
            </a:pPr>
            <a:r>
              <a:rPr lang="en-US" dirty="0"/>
              <a:t>Training of local partner staff and </a:t>
            </a:r>
            <a:r>
              <a:rPr lang="en-US" dirty="0" err="1"/>
              <a:t>MoA</a:t>
            </a:r>
            <a:r>
              <a:rPr lang="en-US" dirty="0"/>
              <a:t> personnel in seed fair methodology</a:t>
            </a:r>
          </a:p>
          <a:p>
            <a:pPr>
              <a:buFont typeface="Wingdings" panose="05000000000000000000" pitchFamily="2" charset="2"/>
              <a:buChar char="Ø"/>
            </a:pPr>
            <a:r>
              <a:rPr lang="en-US" dirty="0"/>
              <a:t>Seed availability and quality assessment</a:t>
            </a:r>
          </a:p>
          <a:p>
            <a:pPr>
              <a:buFont typeface="Wingdings" panose="05000000000000000000" pitchFamily="2" charset="2"/>
              <a:buChar char="Ø"/>
            </a:pPr>
            <a:r>
              <a:rPr lang="en-US" dirty="0"/>
              <a:t>conducting seed fairs</a:t>
            </a:r>
          </a:p>
          <a:p>
            <a:pPr>
              <a:buFont typeface="Wingdings" panose="05000000000000000000" pitchFamily="2" charset="2"/>
              <a:buChar char="Ø"/>
            </a:pPr>
            <a:r>
              <a:rPr lang="en-US" dirty="0"/>
              <a:t>Conducting community trainings in agronomy and marketing of legumes</a:t>
            </a:r>
          </a:p>
          <a:p>
            <a:pPr>
              <a:buFont typeface="Wingdings" panose="05000000000000000000" pitchFamily="2" charset="2"/>
              <a:buChar char="Ø"/>
            </a:pPr>
            <a:r>
              <a:rPr lang="en-US" dirty="0"/>
              <a:t>Payment to vendors</a:t>
            </a:r>
          </a:p>
          <a:p>
            <a:pPr>
              <a:buFont typeface="Wingdings" panose="05000000000000000000" pitchFamily="2" charset="2"/>
              <a:buChar char="Ø"/>
            </a:pPr>
            <a:r>
              <a:rPr lang="en-US" dirty="0"/>
              <a:t>Analysis of seeds accessed</a:t>
            </a:r>
          </a:p>
          <a:p>
            <a:pPr>
              <a:buFont typeface="Wingdings" panose="05000000000000000000" pitchFamily="2" charset="2"/>
              <a:buChar char="Ø"/>
            </a:pPr>
            <a:r>
              <a:rPr lang="en-US" dirty="0"/>
              <a:t>Follow up with farmers on planting, germination, crop development, harvest and marketing</a:t>
            </a:r>
          </a:p>
          <a:p>
            <a:pPr>
              <a:buFont typeface="Wingdings" panose="05000000000000000000" pitchFamily="2" charset="2"/>
              <a:buChar char="Ø"/>
            </a:pPr>
            <a:r>
              <a:rPr lang="en-US" dirty="0"/>
              <a:t>Conducting harvest and yield assessment</a:t>
            </a:r>
          </a:p>
        </p:txBody>
      </p:sp>
    </p:spTree>
    <p:extLst>
      <p:ext uri="{BB962C8B-B14F-4D97-AF65-F5344CB8AC3E}">
        <p14:creationId xmlns:p14="http://schemas.microsoft.com/office/powerpoint/2010/main" val="8758237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126050"/>
          </a:xfrm>
        </p:spPr>
        <p:txBody>
          <a:bodyPr/>
          <a:lstStyle/>
          <a:p>
            <a:r>
              <a:rPr lang="en-US" dirty="0"/>
              <a:t>Seed Fair Planning Preparation and Hosting</a:t>
            </a:r>
          </a:p>
        </p:txBody>
      </p:sp>
      <p:sp>
        <p:nvSpPr>
          <p:cNvPr id="3" name="Content Placeholder 2"/>
          <p:cNvSpPr>
            <a:spLocks noGrp="1"/>
          </p:cNvSpPr>
          <p:nvPr>
            <p:ph idx="1"/>
          </p:nvPr>
        </p:nvSpPr>
        <p:spPr>
          <a:xfrm>
            <a:off x="838200" y="1491176"/>
            <a:ext cx="10515600" cy="5205045"/>
          </a:xfrm>
        </p:spPr>
        <p:txBody>
          <a:bodyPr>
            <a:normAutofit fontScale="92500" lnSpcReduction="10000"/>
          </a:bodyPr>
          <a:lstStyle/>
          <a:p>
            <a:r>
              <a:rPr lang="en-US" dirty="0"/>
              <a:t>Training of local partner staff on seed fair methodology</a:t>
            </a:r>
          </a:p>
          <a:p>
            <a:pPr lvl="1">
              <a:buFont typeface="Wingdings" panose="05000000000000000000" pitchFamily="2" charset="2"/>
              <a:buChar char="Ø"/>
            </a:pPr>
            <a:r>
              <a:rPr lang="en-US" dirty="0"/>
              <a:t>Planned number of local staff: 10</a:t>
            </a:r>
          </a:p>
          <a:p>
            <a:pPr lvl="1">
              <a:buFont typeface="Wingdings" panose="05000000000000000000" pitchFamily="2" charset="2"/>
              <a:buChar char="Ø"/>
            </a:pPr>
            <a:r>
              <a:rPr lang="en-US" dirty="0"/>
              <a:t>Achieved number of local staff:10</a:t>
            </a:r>
          </a:p>
          <a:p>
            <a:pPr marL="457200" lvl="1" indent="0">
              <a:buNone/>
            </a:pPr>
            <a:r>
              <a:rPr lang="en-US" dirty="0"/>
              <a:t>***These included both technical and support staff</a:t>
            </a:r>
          </a:p>
          <a:p>
            <a:r>
              <a:rPr lang="en-US" dirty="0"/>
              <a:t>Seed availability and quality assessment</a:t>
            </a:r>
          </a:p>
          <a:p>
            <a:pPr lvl="1">
              <a:buFont typeface="Wingdings" panose="05000000000000000000" pitchFamily="2" charset="2"/>
              <a:buChar char="Ø"/>
            </a:pPr>
            <a:r>
              <a:rPr lang="en-US" dirty="0"/>
              <a:t>This was done in collaboration with seed inspectors from District Agriculture Staff</a:t>
            </a:r>
          </a:p>
          <a:p>
            <a:pPr lvl="1">
              <a:buFont typeface="Wingdings" panose="05000000000000000000" pitchFamily="2" charset="2"/>
              <a:buChar char="Ø"/>
            </a:pPr>
            <a:r>
              <a:rPr lang="en-US" dirty="0"/>
              <a:t>It was done through inspection of seed supplier shops and warehouses before the seed fairs and also checking packaging information before and during the seed fairs.</a:t>
            </a:r>
          </a:p>
          <a:p>
            <a:pPr lvl="1">
              <a:buFont typeface="Wingdings" panose="05000000000000000000" pitchFamily="2" charset="2"/>
              <a:buChar char="Ø"/>
            </a:pPr>
            <a:r>
              <a:rPr lang="en-US" dirty="0"/>
              <a:t>The assessments showed that in some districts like Mangochi and Machinga, there wasn’t enough seed available hence it was agreed to invite back up </a:t>
            </a:r>
            <a:r>
              <a:rPr lang="en-US" dirty="0" err="1"/>
              <a:t>agrodealers</a:t>
            </a:r>
            <a:r>
              <a:rPr lang="en-US" dirty="0"/>
              <a:t> from other districts such as </a:t>
            </a:r>
            <a:r>
              <a:rPr lang="en-US" dirty="0" err="1"/>
              <a:t>Zomba</a:t>
            </a:r>
            <a:r>
              <a:rPr lang="en-US" dirty="0"/>
              <a:t> and Mwanza</a:t>
            </a:r>
          </a:p>
          <a:p>
            <a:r>
              <a:rPr lang="en-US" dirty="0"/>
              <a:t>Conducting Seed Fairs</a:t>
            </a:r>
          </a:p>
          <a:p>
            <a:pPr lvl="1">
              <a:buFont typeface="Wingdings" panose="05000000000000000000" pitchFamily="2" charset="2"/>
              <a:buChar char="Ø"/>
            </a:pPr>
            <a:r>
              <a:rPr lang="en-US" dirty="0"/>
              <a:t>No of seed fairs planned: 36 </a:t>
            </a:r>
          </a:p>
          <a:p>
            <a:pPr lvl="1">
              <a:buFont typeface="Wingdings" panose="05000000000000000000" pitchFamily="2" charset="2"/>
              <a:buChar char="Ø"/>
            </a:pPr>
            <a:r>
              <a:rPr lang="en-US" dirty="0"/>
              <a:t>No. of seed fairs </a:t>
            </a:r>
            <a:r>
              <a:rPr lang="en-US" dirty="0" err="1"/>
              <a:t>conducte</a:t>
            </a:r>
            <a:r>
              <a:rPr lang="en-US" dirty="0"/>
              <a:t>: 36</a:t>
            </a:r>
          </a:p>
        </p:txBody>
      </p:sp>
    </p:spTree>
    <p:extLst>
      <p:ext uri="{BB962C8B-B14F-4D97-AF65-F5344CB8AC3E}">
        <p14:creationId xmlns:p14="http://schemas.microsoft.com/office/powerpoint/2010/main" val="15564641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670" y="365125"/>
            <a:ext cx="10383129" cy="1325563"/>
          </a:xfrm>
        </p:spPr>
        <p:txBody>
          <a:bodyPr/>
          <a:lstStyle/>
          <a:p>
            <a:r>
              <a:rPr lang="en-US" dirty="0"/>
              <a:t>Seed Fair Planning Preparation and Hosting</a:t>
            </a:r>
          </a:p>
        </p:txBody>
      </p:sp>
      <p:sp>
        <p:nvSpPr>
          <p:cNvPr id="3" name="Content Placeholder 2"/>
          <p:cNvSpPr>
            <a:spLocks noGrp="1"/>
          </p:cNvSpPr>
          <p:nvPr>
            <p:ph idx="1"/>
          </p:nvPr>
        </p:nvSpPr>
        <p:spPr/>
        <p:txBody>
          <a:bodyPr/>
          <a:lstStyle/>
          <a:p>
            <a:r>
              <a:rPr lang="en-US" dirty="0"/>
              <a:t>Conducting community trainings in agronomy and marketing of legumes practices</a:t>
            </a:r>
          </a:p>
          <a:p>
            <a:pPr lvl="1">
              <a:buFont typeface="Wingdings" panose="05000000000000000000" pitchFamily="2" charset="2"/>
              <a:buChar char="Ø"/>
            </a:pPr>
            <a:r>
              <a:rPr lang="en-US" dirty="0"/>
              <a:t> farmers were informally trained in agronomy for the 3 value chains during community sensitization meetings and seed fairs</a:t>
            </a:r>
          </a:p>
          <a:p>
            <a:pPr lvl="1">
              <a:buFont typeface="Wingdings" panose="05000000000000000000" pitchFamily="2" charset="2"/>
              <a:buChar char="Ø"/>
            </a:pPr>
            <a:r>
              <a:rPr lang="en-US" dirty="0"/>
              <a:t>The informal trainings focused on aflatoxin management for groundnuts, utilization of nitro fix in soya beans and proper seed rates for the all the three value chains.</a:t>
            </a:r>
          </a:p>
          <a:p>
            <a:pPr lvl="1">
              <a:buFont typeface="Wingdings" panose="05000000000000000000" pitchFamily="2" charset="2"/>
              <a:buChar char="Ø"/>
            </a:pPr>
            <a:r>
              <a:rPr lang="en-US" dirty="0"/>
              <a:t>AEDCS and partner staff were also reminded about the gross margin analysis during the quarterly review meeting</a:t>
            </a:r>
          </a:p>
        </p:txBody>
      </p:sp>
    </p:spTree>
    <p:extLst>
      <p:ext uri="{BB962C8B-B14F-4D97-AF65-F5344CB8AC3E}">
        <p14:creationId xmlns:p14="http://schemas.microsoft.com/office/powerpoint/2010/main" val="30128355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140118"/>
          </a:xfrm>
        </p:spPr>
        <p:txBody>
          <a:bodyPr/>
          <a:lstStyle/>
          <a:p>
            <a:r>
              <a:rPr lang="en-US" dirty="0"/>
              <a:t>Progress of Seed fairs Activities Continued</a:t>
            </a:r>
          </a:p>
        </p:txBody>
      </p:sp>
      <p:sp>
        <p:nvSpPr>
          <p:cNvPr id="3" name="Content Placeholder 2"/>
          <p:cNvSpPr>
            <a:spLocks noGrp="1"/>
          </p:cNvSpPr>
          <p:nvPr>
            <p:ph idx="1"/>
          </p:nvPr>
        </p:nvSpPr>
        <p:spPr>
          <a:xfrm>
            <a:off x="776068" y="1659988"/>
            <a:ext cx="10515600" cy="5008097"/>
          </a:xfrm>
        </p:spPr>
        <p:txBody>
          <a:bodyPr>
            <a:normAutofit fontScale="85000" lnSpcReduction="10000"/>
          </a:bodyPr>
          <a:lstStyle/>
          <a:p>
            <a:r>
              <a:rPr lang="en-US" dirty="0"/>
              <a:t>Number of seed fairs beneficiaries and vendor payments</a:t>
            </a:r>
          </a:p>
          <a:p>
            <a:pPr lvl="1">
              <a:buFont typeface="Wingdings" panose="05000000000000000000" pitchFamily="2" charset="2"/>
              <a:buChar char="Ø"/>
            </a:pPr>
            <a:r>
              <a:rPr lang="en-US" dirty="0"/>
              <a:t>Targeted number of beneficiaries for seed fairs: 18000 (7200 M;10800 F)</a:t>
            </a:r>
          </a:p>
          <a:p>
            <a:pPr lvl="1">
              <a:buFont typeface="Wingdings" panose="05000000000000000000" pitchFamily="2" charset="2"/>
              <a:buChar char="Ø"/>
            </a:pPr>
            <a:r>
              <a:rPr lang="en-US" dirty="0"/>
              <a:t>Achieved number of beneficiaries who accessed seed: 17965 (6167 M, 11798F)</a:t>
            </a:r>
          </a:p>
          <a:p>
            <a:pPr lvl="1">
              <a:buFont typeface="Wingdings" panose="05000000000000000000" pitchFamily="2" charset="2"/>
              <a:buChar char="Ø"/>
            </a:pPr>
            <a:r>
              <a:rPr lang="en-US" dirty="0"/>
              <a:t>Summary of seed fairs results for the 3 districts was as presented in a table below:</a:t>
            </a:r>
          </a:p>
          <a:p>
            <a:pPr marL="457200" lvl="1" indent="0">
              <a:buNone/>
            </a:pPr>
            <a:endParaRPr lang="en-US" dirty="0"/>
          </a:p>
          <a:p>
            <a:pPr marL="457200" lvl="1" indent="0">
              <a:buNone/>
            </a:pPr>
            <a:endParaRPr lang="en-US" dirty="0"/>
          </a:p>
          <a:p>
            <a:pPr lvl="1">
              <a:buFont typeface="Wingdings" panose="05000000000000000000" pitchFamily="2" charset="2"/>
              <a:buChar char="Ø"/>
            </a:pPr>
            <a:endParaRPr lang="en-US" dirty="0"/>
          </a:p>
          <a:p>
            <a:pPr marL="457200" lvl="1" indent="0">
              <a:buNone/>
            </a:pPr>
            <a:endParaRPr lang="en-US" dirty="0"/>
          </a:p>
          <a:p>
            <a:pPr marL="457200" lvl="1" indent="0">
              <a:buNone/>
            </a:pPr>
            <a:endParaRPr lang="en-US" dirty="0"/>
          </a:p>
          <a:p>
            <a:pPr marL="457200" lvl="1" indent="0">
              <a:buNone/>
            </a:pPr>
            <a:endParaRPr lang="en-US" dirty="0"/>
          </a:p>
          <a:p>
            <a:pPr marL="457200" lvl="1" indent="0">
              <a:buNone/>
            </a:pPr>
            <a:endParaRPr lang="en-US" dirty="0"/>
          </a:p>
          <a:p>
            <a:pPr marL="457200" lvl="1" indent="0">
              <a:buNone/>
            </a:pPr>
            <a:endParaRPr lang="en-US" dirty="0"/>
          </a:p>
          <a:p>
            <a:pPr marL="457200" lvl="1" indent="0">
              <a:buNone/>
            </a:pPr>
            <a:endParaRPr lang="en-US" dirty="0"/>
          </a:p>
          <a:p>
            <a:pPr marL="457200" lvl="1" indent="0">
              <a:buNone/>
            </a:pPr>
            <a:endParaRPr lang="en-US" dirty="0"/>
          </a:p>
          <a:p>
            <a:pPr marL="457200" lvl="1" indent="0">
              <a:buNone/>
            </a:pPr>
            <a:r>
              <a:rPr lang="en-US" dirty="0"/>
              <a:t>***However some 24 farmers in </a:t>
            </a:r>
            <a:r>
              <a:rPr lang="en-US" dirty="0" err="1"/>
              <a:t>Bazale</a:t>
            </a:r>
            <a:r>
              <a:rPr lang="en-US" dirty="0"/>
              <a:t> EPA (Balaka) shared seed with their </a:t>
            </a:r>
            <a:r>
              <a:rPr lang="en-US" dirty="0" err="1"/>
              <a:t>neighbours</a:t>
            </a:r>
            <a:r>
              <a:rPr lang="en-US" dirty="0"/>
              <a:t>. Therefore, the new number of beneficiaries increased to 17989 (6179 M, 11810F).</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474971833"/>
              </p:ext>
            </p:extLst>
          </p:nvPr>
        </p:nvGraphicFramePr>
        <p:xfrm>
          <a:off x="1097279" y="3207436"/>
          <a:ext cx="9566033" cy="2518116"/>
        </p:xfrm>
        <a:graphic>
          <a:graphicData uri="http://schemas.openxmlformats.org/drawingml/2006/table">
            <a:tbl>
              <a:tblPr firstRow="1" firstCol="1" bandRow="1"/>
              <a:tblGrid>
                <a:gridCol w="932043">
                  <a:extLst>
                    <a:ext uri="{9D8B030D-6E8A-4147-A177-3AD203B41FA5}">
                      <a16:colId xmlns:a16="http://schemas.microsoft.com/office/drawing/2014/main" val="2940129071"/>
                    </a:ext>
                  </a:extLst>
                </a:gridCol>
                <a:gridCol w="887675">
                  <a:extLst>
                    <a:ext uri="{9D8B030D-6E8A-4147-A177-3AD203B41FA5}">
                      <a16:colId xmlns:a16="http://schemas.microsoft.com/office/drawing/2014/main" val="2367934774"/>
                    </a:ext>
                  </a:extLst>
                </a:gridCol>
                <a:gridCol w="887675">
                  <a:extLst>
                    <a:ext uri="{9D8B030D-6E8A-4147-A177-3AD203B41FA5}">
                      <a16:colId xmlns:a16="http://schemas.microsoft.com/office/drawing/2014/main" val="2096850259"/>
                    </a:ext>
                  </a:extLst>
                </a:gridCol>
                <a:gridCol w="1386307">
                  <a:extLst>
                    <a:ext uri="{9D8B030D-6E8A-4147-A177-3AD203B41FA5}">
                      <a16:colId xmlns:a16="http://schemas.microsoft.com/office/drawing/2014/main" val="3050505860"/>
                    </a:ext>
                  </a:extLst>
                </a:gridCol>
                <a:gridCol w="892267">
                  <a:extLst>
                    <a:ext uri="{9D8B030D-6E8A-4147-A177-3AD203B41FA5}">
                      <a16:colId xmlns:a16="http://schemas.microsoft.com/office/drawing/2014/main" val="1256117600"/>
                    </a:ext>
                  </a:extLst>
                </a:gridCol>
                <a:gridCol w="1378396">
                  <a:extLst>
                    <a:ext uri="{9D8B030D-6E8A-4147-A177-3AD203B41FA5}">
                      <a16:colId xmlns:a16="http://schemas.microsoft.com/office/drawing/2014/main" val="4008357417"/>
                    </a:ext>
                  </a:extLst>
                </a:gridCol>
                <a:gridCol w="1301297">
                  <a:extLst>
                    <a:ext uri="{9D8B030D-6E8A-4147-A177-3AD203B41FA5}">
                      <a16:colId xmlns:a16="http://schemas.microsoft.com/office/drawing/2014/main" val="2957715615"/>
                    </a:ext>
                  </a:extLst>
                </a:gridCol>
                <a:gridCol w="1001238">
                  <a:extLst>
                    <a:ext uri="{9D8B030D-6E8A-4147-A177-3AD203B41FA5}">
                      <a16:colId xmlns:a16="http://schemas.microsoft.com/office/drawing/2014/main" val="3161789092"/>
                    </a:ext>
                  </a:extLst>
                </a:gridCol>
                <a:gridCol w="899135">
                  <a:extLst>
                    <a:ext uri="{9D8B030D-6E8A-4147-A177-3AD203B41FA5}">
                      <a16:colId xmlns:a16="http://schemas.microsoft.com/office/drawing/2014/main" val="1815736319"/>
                    </a:ext>
                  </a:extLst>
                </a:gridCol>
              </a:tblGrid>
              <a:tr h="839372">
                <a:tc rowSpan="2">
                  <a:txBody>
                    <a:bodyPr/>
                    <a:lstStyle/>
                    <a:p>
                      <a:pPr marL="0" marR="0" algn="ctr">
                        <a:spcBef>
                          <a:spcPts val="0"/>
                        </a:spcBef>
                        <a:spcAft>
                          <a:spcPts val="0"/>
                        </a:spcAft>
                      </a:pPr>
                      <a:r>
                        <a:rPr lang="en-US" sz="1800" b="1" dirty="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Targeted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1800" b="1" dirty="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Bene.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a:spcBef>
                          <a:spcPts val="0"/>
                        </a:spcBef>
                        <a:spcAft>
                          <a:spcPts val="0"/>
                        </a:spcAft>
                      </a:pPr>
                      <a:r>
                        <a:rPr lang="en-US" sz="1800" b="1" dirty="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Actual Beneficiaries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rowSpan="2">
                  <a:txBody>
                    <a:bodyPr/>
                    <a:lstStyle/>
                    <a:p>
                      <a:pPr marL="0" marR="0" algn="ctr">
                        <a:spcBef>
                          <a:spcPts val="0"/>
                        </a:spcBef>
                        <a:spcAft>
                          <a:spcPts val="0"/>
                        </a:spcAft>
                      </a:pPr>
                      <a:r>
                        <a:rPr lang="en-US" sz="1800" b="1" dirty="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Vendors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r>
                        <a:rPr lang="en-US" sz="1800" b="1" dirty="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Amount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1800" b="1" dirty="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Traded (MKW)</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a:spcBef>
                          <a:spcPts val="0"/>
                        </a:spcBef>
                        <a:spcAft>
                          <a:spcPts val="0"/>
                        </a:spcAft>
                      </a:pPr>
                      <a:r>
                        <a:rPr lang="en-US" sz="1800" b="1" dirty="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Seeds Accessed (kg)</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71868087"/>
                  </a:ext>
                </a:extLst>
              </a:tr>
              <a:tr h="839372">
                <a:tc vMerge="1">
                  <a:txBody>
                    <a:bodyPr/>
                    <a:lstStyle/>
                    <a:p>
                      <a:endParaRPr lang="en-US"/>
                    </a:p>
                  </a:txBody>
                  <a:tcPr/>
                </a:tc>
                <a:tc>
                  <a:txBody>
                    <a:bodyPr/>
                    <a:lstStyle/>
                    <a:p>
                      <a:pPr marL="0" marR="0" algn="ctr">
                        <a:spcBef>
                          <a:spcPts val="0"/>
                        </a:spcBef>
                        <a:spcAft>
                          <a:spcPts val="0"/>
                        </a:spcAft>
                      </a:pPr>
                      <a:r>
                        <a:rPr lang="en-US" sz="1800" b="1" dirty="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M</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dirty="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F</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dirty="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Total</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1800" b="1">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Groundnuts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P.  Peas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Soya</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95297909"/>
                  </a:ext>
                </a:extLst>
              </a:tr>
              <a:tr h="839372">
                <a:tc>
                  <a:txBody>
                    <a:bodyPr/>
                    <a:lstStyle/>
                    <a:p>
                      <a:pPr marL="0" marR="0" algn="r">
                        <a:spcBef>
                          <a:spcPts val="0"/>
                        </a:spcBef>
                        <a:spcAft>
                          <a:spcPts val="0"/>
                        </a:spcAft>
                      </a:pPr>
                      <a:r>
                        <a:rPr lang="en-US" sz="1800" b="1" dirty="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18,000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800" b="1" dirty="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6,169</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800" b="1" dirty="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11,796</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800" b="1" dirty="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17,965</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800" b="1" dirty="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31</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800" b="1" dirty="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503,020,000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800" b="1" dirty="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71,572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800" b="1" dirty="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69,651</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800" b="1" dirty="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53,594</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65655804"/>
                  </a:ext>
                </a:extLst>
              </a:tr>
            </a:tbl>
          </a:graphicData>
        </a:graphic>
      </p:graphicFrame>
    </p:spTree>
    <p:extLst>
      <p:ext uri="{BB962C8B-B14F-4D97-AF65-F5344CB8AC3E}">
        <p14:creationId xmlns:p14="http://schemas.microsoft.com/office/powerpoint/2010/main" val="17197523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Progress of seed fairs continued</a:t>
            </a:r>
          </a:p>
        </p:txBody>
      </p:sp>
      <p:graphicFrame>
        <p:nvGraphicFramePr>
          <p:cNvPr id="4" name="Content Placeholder 3">
            <a:extLst>
              <a:ext uri="{FF2B5EF4-FFF2-40B4-BE49-F238E27FC236}">
                <a16:creationId xmlns:a16="http://schemas.microsoft.com/office/drawing/2014/main" id="{255F01A2-1A37-4684-A57B-355BFB2A55AD}"/>
              </a:ext>
            </a:extLst>
          </p:cNvPr>
          <p:cNvGraphicFramePr>
            <a:graphicFrameLocks noGrp="1"/>
          </p:cNvGraphicFramePr>
          <p:nvPr>
            <p:ph idx="1"/>
            <p:extLst>
              <p:ext uri="{D42A27DB-BD31-4B8C-83A1-F6EECF244321}">
                <p14:modId xmlns:p14="http://schemas.microsoft.com/office/powerpoint/2010/main" val="3593150745"/>
              </p:ext>
            </p:extLst>
          </p:nvPr>
        </p:nvGraphicFramePr>
        <p:xfrm>
          <a:off x="838200" y="1690688"/>
          <a:ext cx="10669172" cy="492112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178021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glimpse of the Seed Fair methodology</a:t>
            </a:r>
          </a:p>
        </p:txBody>
      </p:sp>
      <p:sp>
        <p:nvSpPr>
          <p:cNvPr id="3" name="Content Placeholder 2"/>
          <p:cNvSpPr>
            <a:spLocks noGrp="1"/>
          </p:cNvSpPr>
          <p:nvPr>
            <p:ph idx="1"/>
          </p:nvPr>
        </p:nvSpPr>
        <p:spPr/>
        <p:txBody>
          <a:bodyPr/>
          <a:lstStyle/>
          <a:p>
            <a:r>
              <a:rPr lang="en-US" dirty="0"/>
              <a:t>Vendor registration and online seed inspection</a:t>
            </a:r>
          </a:p>
          <a:p>
            <a:r>
              <a:rPr lang="en-US" dirty="0"/>
              <a:t>Beneficiary onsite registration and verification</a:t>
            </a:r>
          </a:p>
          <a:p>
            <a:r>
              <a:rPr lang="en-US" dirty="0"/>
              <a:t>Voucher acquisition</a:t>
            </a:r>
          </a:p>
          <a:p>
            <a:r>
              <a:rPr lang="en-US" dirty="0"/>
              <a:t>Seed purchase by beneficiaries</a:t>
            </a:r>
          </a:p>
          <a:p>
            <a:r>
              <a:rPr lang="en-US" dirty="0"/>
              <a:t>Vendor reconciliation</a:t>
            </a:r>
          </a:p>
          <a:p>
            <a:r>
              <a:rPr lang="en-US" dirty="0"/>
              <a:t>Vendor payment</a:t>
            </a:r>
          </a:p>
          <a:p>
            <a:r>
              <a:rPr lang="en-US" dirty="0"/>
              <a:t>*** Supporting documents (beneficiary register, seed voucher, voucher surrender form, voucher redemption form)</a:t>
            </a:r>
          </a:p>
          <a:p>
            <a:endParaRPr lang="en-US" dirty="0"/>
          </a:p>
        </p:txBody>
      </p:sp>
    </p:spTree>
    <p:extLst>
      <p:ext uri="{BB962C8B-B14F-4D97-AF65-F5344CB8AC3E}">
        <p14:creationId xmlns:p14="http://schemas.microsoft.com/office/powerpoint/2010/main" val="18268325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Monitoring germination, crop development and marketing</a:t>
            </a:r>
          </a:p>
        </p:txBody>
      </p:sp>
      <p:sp>
        <p:nvSpPr>
          <p:cNvPr id="3" name="Content Placeholder 2"/>
          <p:cNvSpPr>
            <a:spLocks noGrp="1"/>
          </p:cNvSpPr>
          <p:nvPr>
            <p:ph idx="1"/>
          </p:nvPr>
        </p:nvSpPr>
        <p:spPr/>
        <p:txBody>
          <a:bodyPr>
            <a:normAutofit/>
          </a:bodyPr>
          <a:lstStyle/>
          <a:p>
            <a:r>
              <a:rPr lang="en-US" dirty="0"/>
              <a:t>Monitoring was done through lead farmers (LF) reports</a:t>
            </a:r>
          </a:p>
          <a:p>
            <a:pPr lvl="1">
              <a:buFont typeface="Wingdings" panose="05000000000000000000" pitchFamily="2" charset="2"/>
              <a:buChar char="Ø"/>
            </a:pPr>
            <a:r>
              <a:rPr lang="en-US" dirty="0"/>
              <a:t>Targeted no. of LF to provide expert advice to farmers:720</a:t>
            </a:r>
          </a:p>
          <a:p>
            <a:pPr lvl="1">
              <a:buFont typeface="Wingdings" panose="05000000000000000000" pitchFamily="2" charset="2"/>
              <a:buChar char="Ø"/>
            </a:pPr>
            <a:r>
              <a:rPr lang="en-US" dirty="0"/>
              <a:t>Actual no. of LF who provided expert advice to farmers:50</a:t>
            </a:r>
          </a:p>
          <a:p>
            <a:pPr marL="457200" lvl="1" indent="0">
              <a:buNone/>
            </a:pPr>
            <a:r>
              <a:rPr lang="en-US" dirty="0"/>
              <a:t>*** Lead farmers were not motivated due to lack of training</a:t>
            </a:r>
          </a:p>
          <a:p>
            <a:r>
              <a:rPr lang="en-US" dirty="0"/>
              <a:t>Monitoring was also done through a project review meeting which was conducted with government and partner staff.</a:t>
            </a:r>
          </a:p>
          <a:p>
            <a:pPr lvl="1">
              <a:buFont typeface="Wingdings" panose="05000000000000000000" pitchFamily="2" charset="2"/>
              <a:buChar char="Ø"/>
            </a:pPr>
            <a:r>
              <a:rPr lang="en-US" dirty="0"/>
              <a:t>It was learnt that seed fairs contributed to increase in hectarage and production for legumes</a:t>
            </a:r>
          </a:p>
          <a:p>
            <a:pPr lvl="2">
              <a:buFont typeface="Wingdings" panose="05000000000000000000" pitchFamily="2" charset="2"/>
              <a:buChar char="v"/>
            </a:pPr>
            <a:r>
              <a:rPr lang="en-US" dirty="0"/>
              <a:t>For instance it was reported that in Balaka legume hectarage increased from 4527 to 7426 while the production increased from 350kg/ha to 650kg/ha</a:t>
            </a:r>
          </a:p>
          <a:p>
            <a:pPr marL="457200" lvl="1" indent="0">
              <a:buNone/>
            </a:pPr>
            <a:endParaRPr lang="en-US" dirty="0"/>
          </a:p>
        </p:txBody>
      </p:sp>
    </p:spTree>
    <p:extLst>
      <p:ext uri="{BB962C8B-B14F-4D97-AF65-F5344CB8AC3E}">
        <p14:creationId xmlns:p14="http://schemas.microsoft.com/office/powerpoint/2010/main" val="711280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Monitoring germination, crop development and marketing Continued…</a:t>
            </a:r>
          </a:p>
        </p:txBody>
      </p:sp>
      <p:sp>
        <p:nvSpPr>
          <p:cNvPr id="3" name="Content Placeholder 2"/>
          <p:cNvSpPr>
            <a:spLocks noGrp="1"/>
          </p:cNvSpPr>
          <p:nvPr>
            <p:ph idx="1"/>
          </p:nvPr>
        </p:nvSpPr>
        <p:spPr/>
        <p:txBody>
          <a:bodyPr>
            <a:normAutofit/>
          </a:bodyPr>
          <a:lstStyle/>
          <a:p>
            <a:r>
              <a:rPr lang="en-US" dirty="0"/>
              <a:t>Surveys </a:t>
            </a:r>
          </a:p>
          <a:p>
            <a:pPr lvl="1">
              <a:buFont typeface="Wingdings" panose="05000000000000000000" pitchFamily="2" charset="2"/>
              <a:buChar char="Ø"/>
            </a:pPr>
            <a:r>
              <a:rPr lang="en-US" dirty="0"/>
              <a:t>Periodic surveys were conducted during the project period</a:t>
            </a:r>
          </a:p>
          <a:p>
            <a:pPr lvl="1">
              <a:buFont typeface="Wingdings" panose="05000000000000000000" pitchFamily="2" charset="2"/>
              <a:buChar char="Ø"/>
            </a:pPr>
            <a:r>
              <a:rPr lang="en-US" dirty="0"/>
              <a:t>A recent survey which reached a total of 221 beneficiaries from all the six EPAs in June, 2017 was conducted to assess, among others, the variables listed below:</a:t>
            </a:r>
          </a:p>
          <a:p>
            <a:pPr marL="1371600" lvl="2" indent="-457200">
              <a:buFont typeface="+mj-lt"/>
              <a:buAutoNum type="arabicPeriod"/>
            </a:pPr>
            <a:r>
              <a:rPr lang="en-US" dirty="0"/>
              <a:t>Quantity of seed planted</a:t>
            </a:r>
          </a:p>
          <a:p>
            <a:pPr marL="1371600" lvl="2" indent="-457200">
              <a:buFont typeface="+mj-lt"/>
              <a:buAutoNum type="arabicPeriod"/>
            </a:pPr>
            <a:r>
              <a:rPr lang="en-US" dirty="0"/>
              <a:t>Area planted</a:t>
            </a:r>
          </a:p>
          <a:p>
            <a:pPr marL="1371600" lvl="2" indent="-457200">
              <a:buFont typeface="+mj-lt"/>
              <a:buAutoNum type="arabicPeriod"/>
            </a:pPr>
            <a:r>
              <a:rPr lang="en-US" dirty="0"/>
              <a:t>Seed germination</a:t>
            </a:r>
          </a:p>
          <a:p>
            <a:pPr marL="1371600" lvl="2" indent="-457200">
              <a:buFont typeface="+mj-lt"/>
              <a:buAutoNum type="arabicPeriod"/>
            </a:pPr>
            <a:r>
              <a:rPr lang="en-US" dirty="0"/>
              <a:t>Cropping system engaged</a:t>
            </a:r>
          </a:p>
          <a:p>
            <a:pPr marL="1371600" lvl="2" indent="-457200">
              <a:buFont typeface="+mj-lt"/>
              <a:buAutoNum type="arabicPeriod"/>
            </a:pPr>
            <a:r>
              <a:rPr lang="en-US" dirty="0"/>
              <a:t>Quantity of seed harvested</a:t>
            </a:r>
          </a:p>
          <a:p>
            <a:pPr marL="1371600" lvl="2" indent="-457200">
              <a:buFont typeface="+mj-lt"/>
              <a:buAutoNum type="arabicPeriod"/>
            </a:pPr>
            <a:r>
              <a:rPr lang="en-US" dirty="0" err="1"/>
              <a:t>Utilisation</a:t>
            </a:r>
            <a:r>
              <a:rPr lang="en-US" dirty="0"/>
              <a:t> of yield</a:t>
            </a:r>
          </a:p>
        </p:txBody>
      </p:sp>
    </p:spTree>
    <p:extLst>
      <p:ext uri="{BB962C8B-B14F-4D97-AF65-F5344CB8AC3E}">
        <p14:creationId xmlns:p14="http://schemas.microsoft.com/office/powerpoint/2010/main" val="30643461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2025</TotalTime>
  <Words>1178</Words>
  <Application>Microsoft Office PowerPoint</Application>
  <PresentationFormat>Widescreen</PresentationFormat>
  <Paragraphs>197</Paragraphs>
  <Slides>18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Aharoni</vt:lpstr>
      <vt:lpstr>Arial</vt:lpstr>
      <vt:lpstr>Arial Narrow</vt:lpstr>
      <vt:lpstr>Calibri</vt:lpstr>
      <vt:lpstr>Calibri Light</vt:lpstr>
      <vt:lpstr>Times New Roman</vt:lpstr>
      <vt:lpstr>Wingdings</vt:lpstr>
      <vt:lpstr>Office Theme</vt:lpstr>
      <vt:lpstr>INVC Bridging Activity </vt:lpstr>
      <vt:lpstr>Introduction</vt:lpstr>
      <vt:lpstr>Seed Fair Planning Preparation and Hosting</vt:lpstr>
      <vt:lpstr>Seed Fair Planning Preparation and Hosting</vt:lpstr>
      <vt:lpstr>Progress of Seed fairs Activities Continued</vt:lpstr>
      <vt:lpstr>Progress of seed fairs continued</vt:lpstr>
      <vt:lpstr>A glimpse of the Seed Fair methodology</vt:lpstr>
      <vt:lpstr>Monitoring germination, crop development and marketing</vt:lpstr>
      <vt:lpstr>Monitoring germination, crop development and marketing Continued…</vt:lpstr>
      <vt:lpstr>Monitoring germination, crop development and marketing Continued…</vt:lpstr>
      <vt:lpstr>Monitoring germination, crop development and marketing Continued…</vt:lpstr>
      <vt:lpstr>Monitoring germination, crop development and marketing Continued…</vt:lpstr>
      <vt:lpstr>Monitoring germination, crop development and marketing Continued</vt:lpstr>
      <vt:lpstr>Success Story: Quality seed through the INVC project has contributed to increased legume production in Balaka from 350kg/ha to 650kg/ha </vt:lpstr>
      <vt:lpstr>Challenges</vt:lpstr>
      <vt:lpstr>Way Forward</vt:lpstr>
      <vt:lpstr>Conclusion</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INVC Bridging Activity</dc:title>
  <dc:creator>User</dc:creator>
  <cp:lastModifiedBy>User</cp:lastModifiedBy>
  <cp:revision>85</cp:revision>
  <dcterms:created xsi:type="dcterms:W3CDTF">2017-06-12T15:49:41Z</dcterms:created>
  <dcterms:modified xsi:type="dcterms:W3CDTF">2017-06-29T10:00:56Z</dcterms:modified>
</cp:coreProperties>
</file>